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handoutMasterIdLst>
    <p:handoutMasterId r:id="rId47"/>
  </p:handoutMasterIdLst>
  <p:sldIdLst>
    <p:sldId id="470" r:id="rId2"/>
    <p:sldId id="259" r:id="rId3"/>
    <p:sldId id="374" r:id="rId4"/>
    <p:sldId id="465" r:id="rId5"/>
    <p:sldId id="471" r:id="rId6"/>
    <p:sldId id="277" r:id="rId7"/>
    <p:sldId id="467" r:id="rId8"/>
    <p:sldId id="466" r:id="rId9"/>
    <p:sldId id="260" r:id="rId10"/>
    <p:sldId id="269" r:id="rId11"/>
    <p:sldId id="472" r:id="rId12"/>
    <p:sldId id="473" r:id="rId13"/>
    <p:sldId id="474" r:id="rId14"/>
    <p:sldId id="475" r:id="rId15"/>
    <p:sldId id="476" r:id="rId16"/>
    <p:sldId id="477" r:id="rId17"/>
    <p:sldId id="478" r:id="rId18"/>
    <p:sldId id="479" r:id="rId19"/>
    <p:sldId id="480" r:id="rId20"/>
    <p:sldId id="481" r:id="rId21"/>
    <p:sldId id="493" r:id="rId22"/>
    <p:sldId id="494" r:id="rId23"/>
    <p:sldId id="495" r:id="rId24"/>
    <p:sldId id="496" r:id="rId25"/>
    <p:sldId id="497" r:id="rId26"/>
    <p:sldId id="498" r:id="rId27"/>
    <p:sldId id="499" r:id="rId28"/>
    <p:sldId id="500" r:id="rId29"/>
    <p:sldId id="501" r:id="rId30"/>
    <p:sldId id="502" r:id="rId31"/>
    <p:sldId id="503" r:id="rId32"/>
    <p:sldId id="504" r:id="rId33"/>
    <p:sldId id="505" r:id="rId34"/>
    <p:sldId id="482" r:id="rId35"/>
    <p:sldId id="483" r:id="rId36"/>
    <p:sldId id="484" r:id="rId37"/>
    <p:sldId id="485" r:id="rId38"/>
    <p:sldId id="486" r:id="rId39"/>
    <p:sldId id="487" r:id="rId40"/>
    <p:sldId id="488" r:id="rId41"/>
    <p:sldId id="489" r:id="rId42"/>
    <p:sldId id="490" r:id="rId43"/>
    <p:sldId id="491" r:id="rId44"/>
    <p:sldId id="492" r:id="rId45"/>
  </p:sldIdLst>
  <p:sldSz cx="9144000" cy="6858000" type="screen4x3"/>
  <p:notesSz cx="6873875" cy="10063163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111111"/>
    <a:srgbClr val="BD4901"/>
    <a:srgbClr val="FF9900"/>
    <a:srgbClr val="FFFF00"/>
    <a:srgbClr val="FFFF99"/>
    <a:srgbClr val="FFCC66"/>
    <a:srgbClr val="9900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52" autoAdjust="0"/>
  </p:normalViewPr>
  <p:slideViewPr>
    <p:cSldViewPr>
      <p:cViewPr>
        <p:scale>
          <a:sx n="100" d="100"/>
          <a:sy n="100" d="100"/>
        </p:scale>
        <p:origin x="216" y="-62"/>
      </p:cViewPr>
      <p:guideLst>
        <p:guide orient="horz" pos="1632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860" y="-90"/>
      </p:cViewPr>
      <p:guideLst>
        <p:guide orient="horz" pos="3169"/>
        <p:guide pos="2165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image" Target="../media/image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81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98" tIns="46799" rIns="93598" bIns="46799" numCol="1" anchor="t" anchorCtr="0" compatLnSpc="1">
            <a:prstTxWarp prst="textNoShape">
              <a:avLst/>
            </a:prstTxWarp>
          </a:bodyPr>
          <a:lstStyle>
            <a:lvl1pPr defTabSz="9366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32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94138" y="0"/>
            <a:ext cx="29781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98" tIns="46799" rIns="93598" bIns="46799" numCol="1" anchor="t" anchorCtr="0" compatLnSpc="1">
            <a:prstTxWarp prst="textNoShape">
              <a:avLst/>
            </a:prstTxWarp>
          </a:bodyPr>
          <a:lstStyle>
            <a:lvl1pPr algn="r" defTabSz="9366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32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58338"/>
            <a:ext cx="29781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98" tIns="46799" rIns="93598" bIns="46799" numCol="1" anchor="b" anchorCtr="0" compatLnSpc="1">
            <a:prstTxWarp prst="textNoShape">
              <a:avLst/>
            </a:prstTxWarp>
          </a:bodyPr>
          <a:lstStyle>
            <a:lvl1pPr defTabSz="936625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32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94138" y="9558338"/>
            <a:ext cx="297815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98" tIns="46799" rIns="93598" bIns="46799" numCol="1" anchor="b" anchorCtr="0" compatLnSpc="1">
            <a:prstTxWarp prst="textNoShape">
              <a:avLst/>
            </a:prstTxWarp>
          </a:bodyPr>
          <a:lstStyle>
            <a:lvl1pPr algn="r" defTabSz="936625">
              <a:defRPr sz="1200"/>
            </a:lvl1pPr>
          </a:lstStyle>
          <a:p>
            <a:pPr>
              <a:defRPr/>
            </a:pPr>
            <a:fld id="{EFEC2618-B751-474F-B4EE-266EF21BA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81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98" tIns="46799" rIns="93598" bIns="46799" numCol="1" anchor="t" anchorCtr="0" compatLnSpc="1">
            <a:prstTxWarp prst="textNoShape">
              <a:avLst/>
            </a:prstTxWarp>
          </a:bodyPr>
          <a:lstStyle>
            <a:lvl1pPr defTabSz="936625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95725" y="0"/>
            <a:ext cx="29781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98" tIns="46799" rIns="93598" bIns="46799" numCol="1" anchor="t" anchorCtr="0" compatLnSpc="1">
            <a:prstTxWarp prst="textNoShape">
              <a:avLst/>
            </a:prstTxWarp>
          </a:bodyPr>
          <a:lstStyle>
            <a:lvl1pPr algn="r" defTabSz="936625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2338" y="755650"/>
            <a:ext cx="5029200" cy="377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5988" y="4779963"/>
            <a:ext cx="5041900" cy="452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98" tIns="46799" rIns="93598" bIns="467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59925"/>
            <a:ext cx="29781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98" tIns="46799" rIns="93598" bIns="46799" numCol="1" anchor="b" anchorCtr="0" compatLnSpc="1">
            <a:prstTxWarp prst="textNoShape">
              <a:avLst/>
            </a:prstTxWarp>
          </a:bodyPr>
          <a:lstStyle>
            <a:lvl1pPr defTabSz="936625">
              <a:defRPr sz="12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95725" y="9559925"/>
            <a:ext cx="29781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598" tIns="46799" rIns="93598" bIns="46799" numCol="1" anchor="b" anchorCtr="0" compatLnSpc="1">
            <a:prstTxWarp prst="textNoShape">
              <a:avLst/>
            </a:prstTxWarp>
          </a:bodyPr>
          <a:lstStyle>
            <a:lvl1pPr algn="r" defTabSz="936625">
              <a:defRPr sz="1200"/>
            </a:lvl1pPr>
          </a:lstStyle>
          <a:p>
            <a:pPr>
              <a:defRPr/>
            </a:pPr>
            <a:fld id="{E672706D-A232-4868-ADDA-131475AFA9E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1BA8E8-415D-4664-AAFD-2184F3996742}" type="slidenum">
              <a:rPr lang="es-ES" smtClean="0"/>
              <a:pPr/>
              <a:t>1</a:t>
            </a:fld>
            <a:endParaRPr lang="es-E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GB" smtClean="0"/>
              <a:t>Sherry, possibly our best known, least known wine.</a:t>
            </a:r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C67C2B-3B82-42D9-A820-DB0D7718FDA4}" type="slidenum">
              <a:rPr lang="es-ES" smtClean="0"/>
              <a:pPr/>
              <a:t>27</a:t>
            </a:fld>
            <a:endParaRPr lang="es-E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336550"/>
            <a:ext cx="6259513" cy="4694238"/>
          </a:xfrm>
          <a:solidFill>
            <a:srgbClr val="FFFFFF"/>
          </a:solidFill>
          <a:ln/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08DF2D6-E952-4D88-AFA7-CD83220E2222}" type="slidenum">
              <a:rPr lang="es-ES" smtClean="0"/>
              <a:pPr/>
              <a:t>28</a:t>
            </a:fld>
            <a:endParaRPr lang="es-E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336550"/>
            <a:ext cx="6259513" cy="4694238"/>
          </a:xfrm>
          <a:ln/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4F57BE-AA9F-44E7-8915-9E54F166F06C}" type="slidenum">
              <a:rPr lang="es-ES" smtClean="0"/>
              <a:pPr/>
              <a:t>29</a:t>
            </a:fld>
            <a:endParaRPr lang="es-E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336550"/>
            <a:ext cx="6259513" cy="4694238"/>
          </a:xfrm>
          <a:ln/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4B1863-B446-4D64-A65A-94FE297602B9}" type="slidenum">
              <a:rPr lang="es-ES" smtClean="0"/>
              <a:pPr/>
              <a:t>30</a:t>
            </a:fld>
            <a:endParaRPr lang="es-E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336550"/>
            <a:ext cx="6259513" cy="4694238"/>
          </a:xfrm>
          <a:ln/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0F6AE9-43ED-43BD-B266-F2AAEEF8DA00}" type="slidenum">
              <a:rPr lang="es-ES" smtClean="0"/>
              <a:pPr/>
              <a:t>31</a:t>
            </a:fld>
            <a:endParaRPr lang="es-E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334963"/>
            <a:ext cx="6265863" cy="4699000"/>
          </a:xfrm>
          <a:ln/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1F33E2-B9F3-4D23-95F2-D63FCFF4DE44}" type="slidenum">
              <a:rPr lang="es-ES" smtClean="0"/>
              <a:pPr/>
              <a:t>33</a:t>
            </a:fld>
            <a:endParaRPr lang="es-E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336550"/>
            <a:ext cx="6259513" cy="4694238"/>
          </a:xfrm>
          <a:ln/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1A2719-ABC0-4E4A-9F83-96F9550358A4}" type="slidenum">
              <a:rPr lang="es-ES" smtClean="0"/>
              <a:pPr/>
              <a:t>34</a:t>
            </a:fld>
            <a:endParaRPr lang="es-E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334963"/>
            <a:ext cx="6265863" cy="4699000"/>
          </a:xfrm>
          <a:ln/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F84503-8523-432A-B69B-682A7F3ADE6E}" type="slidenum">
              <a:rPr lang="es-ES" smtClean="0"/>
              <a:pPr/>
              <a:t>36</a:t>
            </a:fld>
            <a:endParaRPr lang="es-E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336550"/>
            <a:ext cx="6259513" cy="4694238"/>
          </a:xfrm>
          <a:ln/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9CE249-2615-4420-B603-69737D7EC051}" type="slidenum">
              <a:rPr lang="es-ES" smtClean="0"/>
              <a:pPr/>
              <a:t>37</a:t>
            </a:fld>
            <a:endParaRPr lang="es-E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336550"/>
            <a:ext cx="6259513" cy="4694238"/>
          </a:xfrm>
          <a:ln/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CBD0D-B09D-4BEB-8799-3FBA086BBDA0}" type="slidenum">
              <a:rPr lang="es-ES" smtClean="0"/>
              <a:pPr/>
              <a:t>38</a:t>
            </a:fld>
            <a:endParaRPr lang="es-E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0375" y="336550"/>
            <a:ext cx="6259513" cy="4694238"/>
          </a:xfrm>
          <a:ln/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7C81D8-8918-44FF-ADC3-46F5DDE1937B}" type="slidenum">
              <a:rPr lang="es-ES" smtClean="0"/>
              <a:pPr/>
              <a:t>4</a:t>
            </a:fld>
            <a:endParaRPr lang="es-ES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334963"/>
            <a:ext cx="6265863" cy="4699000"/>
          </a:xfrm>
          <a:ln/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F0E63B-1B27-46DC-82C0-458F7EA56B10}" type="slidenum">
              <a:rPr lang="es-ES" smtClean="0"/>
              <a:pPr/>
              <a:t>43</a:t>
            </a:fld>
            <a:endParaRPr lang="es-E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334963"/>
            <a:ext cx="6265863" cy="4699000"/>
          </a:xfrm>
          <a:ln/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0720B9-FCDB-4BA0-9746-81708F3D58AE}" type="slidenum">
              <a:rPr lang="es-ES" smtClean="0"/>
              <a:pPr/>
              <a:t>44</a:t>
            </a:fld>
            <a:endParaRPr lang="es-E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334963"/>
            <a:ext cx="6265863" cy="4699000"/>
          </a:xfrm>
          <a:ln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97CC50-B5A3-4897-93AF-998B4C8D10A6}" type="slidenum">
              <a:rPr lang="es-ES" smtClean="0"/>
              <a:pPr/>
              <a:t>5</a:t>
            </a:fld>
            <a:endParaRPr lang="es-E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334963"/>
            <a:ext cx="6265863" cy="4699000"/>
          </a:xfrm>
          <a:ln/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C9CC41-2397-4E37-B757-990C5E64ED85}" type="slidenum">
              <a:rPr lang="es-ES" smtClean="0"/>
              <a:pPr/>
              <a:t>7</a:t>
            </a:fld>
            <a:endParaRPr lang="es-E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334963"/>
            <a:ext cx="6265863" cy="4699000"/>
          </a:xfrm>
          <a:ln/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A6E9C1-7ADC-426B-AF10-F2E2E76627AF}" type="slidenum">
              <a:rPr lang="es-ES" smtClean="0"/>
              <a:pPr/>
              <a:t>8</a:t>
            </a:fld>
            <a:endParaRPr lang="es-E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334963"/>
            <a:ext cx="6265863" cy="4699000"/>
          </a:xfrm>
          <a:ln/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5EF020-2499-4AAD-BBCE-D92473703A5F}" type="slidenum">
              <a:rPr lang="es-ES" smtClean="0"/>
              <a:pPr/>
              <a:t>19</a:t>
            </a:fld>
            <a:endParaRPr lang="es-E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334963"/>
            <a:ext cx="6265863" cy="4699000"/>
          </a:xfrm>
          <a:ln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CD52E9-4BF3-4A2F-AADE-CC9907F3AB1D}" type="slidenum">
              <a:rPr lang="es-ES" smtClean="0"/>
              <a:pPr/>
              <a:t>21</a:t>
            </a:fld>
            <a:endParaRPr lang="es-E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334963"/>
            <a:ext cx="6265863" cy="4699000"/>
          </a:xfrm>
          <a:ln/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475836-EC03-46A2-84FA-62B9B0C1C452}" type="slidenum">
              <a:rPr lang="es-ES" smtClean="0"/>
              <a:pPr/>
              <a:t>24</a:t>
            </a:fld>
            <a:endParaRPr lang="es-E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334963"/>
            <a:ext cx="6265863" cy="4699000"/>
          </a:xfrm>
          <a:ln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96761D-7415-41F5-8EDD-67E4BE6AA5CA}" type="slidenum">
              <a:rPr lang="es-ES" smtClean="0"/>
              <a:pPr/>
              <a:t>25</a:t>
            </a:fld>
            <a:endParaRPr lang="es-E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334963"/>
            <a:ext cx="6265863" cy="4699000"/>
          </a:xfrm>
          <a:ln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WordArt 14"/>
          <p:cNvSpPr>
            <a:spLocks noChangeArrowheads="1" noChangeShapeType="1" noTextEdit="1"/>
          </p:cNvSpPr>
          <p:nvPr userDrawn="1"/>
        </p:nvSpPr>
        <p:spPr bwMode="auto">
          <a:xfrm>
            <a:off x="25400" y="6477000"/>
            <a:ext cx="28702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0">
                  <a:noFill/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28398" dir="1593903" algn="ctr" rotWithShape="0">
                    <a:srgbClr val="BFBFFF"/>
                  </a:outerShdw>
                </a:effectLst>
                <a:latin typeface="RotisSerif"/>
              </a:rPr>
              <a:t>CONSEJO REGULADOR</a:t>
            </a:r>
          </a:p>
        </p:txBody>
      </p:sp>
      <p:sp>
        <p:nvSpPr>
          <p:cNvPr id="23555" name="WordArt 15"/>
          <p:cNvSpPr>
            <a:spLocks noChangeArrowheads="1" noChangeShapeType="1" noTextEdit="1"/>
          </p:cNvSpPr>
          <p:nvPr userDrawn="1"/>
        </p:nvSpPr>
        <p:spPr bwMode="auto">
          <a:xfrm>
            <a:off x="6400800" y="6400800"/>
            <a:ext cx="27432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28398" dir="1593903" algn="ctr" rotWithShape="0">
                    <a:srgbClr val="BFBFFF"/>
                  </a:outerShdw>
                </a:effectLst>
                <a:latin typeface="RotisSerif"/>
              </a:rPr>
              <a:t>AULA DE FORMACIÓN</a:t>
            </a: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705600"/>
            <a:ext cx="1306513" cy="152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1306513" y="6705600"/>
            <a:ext cx="1306512" cy="15240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2613025" y="6705600"/>
            <a:ext cx="1306513" cy="152400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034" name="Rectangle 10"/>
          <p:cNvSpPr>
            <a:spLocks noChangeArrowheads="1"/>
          </p:cNvSpPr>
          <p:nvPr userDrawn="1"/>
        </p:nvSpPr>
        <p:spPr bwMode="auto">
          <a:xfrm>
            <a:off x="3919538" y="6705600"/>
            <a:ext cx="1304925" cy="152400"/>
          </a:xfrm>
          <a:prstGeom prst="rect">
            <a:avLst/>
          </a:prstGeom>
          <a:solidFill>
            <a:srgbClr val="CC66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5224463" y="6705600"/>
            <a:ext cx="1306512" cy="152400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036" name="Rectangle 12"/>
          <p:cNvSpPr>
            <a:spLocks noChangeArrowheads="1"/>
          </p:cNvSpPr>
          <p:nvPr userDrawn="1"/>
        </p:nvSpPr>
        <p:spPr bwMode="auto">
          <a:xfrm>
            <a:off x="6530975" y="6705600"/>
            <a:ext cx="1306513" cy="1524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037" name="Rectangle 13"/>
          <p:cNvSpPr>
            <a:spLocks noChangeArrowheads="1"/>
          </p:cNvSpPr>
          <p:nvPr userDrawn="1"/>
        </p:nvSpPr>
        <p:spPr bwMode="auto">
          <a:xfrm>
            <a:off x="7837488" y="6705600"/>
            <a:ext cx="1306512" cy="152400"/>
          </a:xfrm>
          <a:prstGeom prst="rect">
            <a:avLst/>
          </a:prstGeom>
          <a:solidFill>
            <a:srgbClr val="6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5" Type="http://schemas.openxmlformats.org/officeDocument/2006/relationships/oleObject" Target="../embeddings/oleObject7.bin"/><Relationship Id="rId4" Type="http://schemas.openxmlformats.org/officeDocument/2006/relationships/image" Target="../media/image3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oleObject" Target="../embeddings/oleObject9.bin"/><Relationship Id="rId4" Type="http://schemas.openxmlformats.org/officeDocument/2006/relationships/image" Target="../media/image3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4.jpeg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3.png"/><Relationship Id="rId9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1.bin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49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4.png"/><Relationship Id="rId5" Type="http://schemas.openxmlformats.org/officeDocument/2006/relationships/oleObject" Target="../embeddings/oleObject12.bin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4.png"/><Relationship Id="rId5" Type="http://schemas.openxmlformats.org/officeDocument/2006/relationships/oleObject" Target="../embeddings/oleObject13.bin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49.png"/><Relationship Id="rId4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15.bin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4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4"/>
          <p:cNvGraphicFramePr>
            <a:graphicFrameLocks noGrp="1" noChangeAspect="1"/>
          </p:cNvGraphicFramePr>
          <p:nvPr>
            <p:ph type="title"/>
          </p:nvPr>
        </p:nvGraphicFramePr>
        <p:xfrm>
          <a:off x="4178300" y="274638"/>
          <a:ext cx="785813" cy="1143000"/>
        </p:xfrm>
        <a:graphic>
          <a:graphicData uri="http://schemas.openxmlformats.org/presentationml/2006/ole">
            <p:oleObj spid="_x0000_s1026" name="Photo Editor Photo" r:id="rId4" imgW="838095" imgH="1219370" progId="">
              <p:embed/>
            </p:oleObj>
          </a:graphicData>
        </a:graphic>
      </p:graphicFrame>
      <p:sp>
        <p:nvSpPr>
          <p:cNvPr id="1027" name="Rectangle 3"/>
          <p:cNvSpPr>
            <a:spLocks noGrp="1" noChangeArrowheads="1"/>
          </p:cNvSpPr>
          <p:nvPr>
            <p:ph type="body" sz="half" idx="1"/>
          </p:nvPr>
        </p:nvSpPr>
        <p:spPr bwMode="auto">
          <a:xfrm>
            <a:off x="1116013" y="1628775"/>
            <a:ext cx="7138987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lnSpc>
                <a:spcPct val="80000"/>
              </a:lnSpc>
              <a:buFontTx/>
              <a:buNone/>
            </a:pPr>
            <a:endParaRPr lang="en-GB" sz="12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GB" sz="2800" dirty="0" smtClean="0">
                <a:solidFill>
                  <a:srgbClr val="990033"/>
                </a:solidFill>
                <a:latin typeface="Engravers MT" pitchFamily="18" charset="0"/>
              </a:rPr>
              <a:t>  The Sherry Institute of Spain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GB" sz="1800" dirty="0" smtClean="0"/>
              <a:t>			                  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en-GB" sz="1800" dirty="0" smtClean="0"/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GB" sz="1800" dirty="0" smtClean="0">
                <a:solidFill>
                  <a:srgbClr val="990033"/>
                </a:solidFill>
              </a:rPr>
              <a:t>	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r>
              <a:rPr lang="en-GB" sz="1600" dirty="0" smtClean="0">
                <a:latin typeface="Engravers MT" pitchFamily="18" charset="0"/>
              </a:rPr>
              <a:t> </a:t>
            </a:r>
          </a:p>
        </p:txBody>
      </p:sp>
      <p:pic>
        <p:nvPicPr>
          <p:cNvPr id="1028" name="Picture 9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413" y="5448300"/>
            <a:ext cx="4038600" cy="1409700"/>
          </a:xfr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64150"/>
            <a:ext cx="91440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Object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17"/>
          <p:cNvSpPr>
            <a:spLocks noChangeArrowheads="1"/>
          </p:cNvSpPr>
          <p:nvPr/>
        </p:nvSpPr>
        <p:spPr bwMode="auto">
          <a:xfrm>
            <a:off x="4419600" y="3200400"/>
            <a:ext cx="4495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4343400" y="4114800"/>
            <a:ext cx="4714875" cy="1344613"/>
            <a:chOff x="2736" y="2592"/>
            <a:chExt cx="2970" cy="847"/>
          </a:xfrm>
        </p:grpSpPr>
        <p:sp>
          <p:nvSpPr>
            <p:cNvPr id="28683" name="Rectangle 18"/>
            <p:cNvSpPr>
              <a:spLocks noChangeArrowheads="1"/>
            </p:cNvSpPr>
            <p:nvPr/>
          </p:nvSpPr>
          <p:spPr bwMode="auto">
            <a:xfrm>
              <a:off x="4006" y="2592"/>
              <a:ext cx="1700" cy="7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marL="381000" indent="-381000" defTabSz="762000" eaLnBrk="0" hangingPunct="0">
                <a:lnSpc>
                  <a:spcPct val="110000"/>
                </a:lnSpc>
                <a:spcBef>
                  <a:spcPct val="5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s-ES_tradnl" sz="1800" b="1">
                  <a:solidFill>
                    <a:srgbClr val="FF8307"/>
                  </a:solidFill>
                  <a:latin typeface="AvantGarde Bk BT" pitchFamily="34" charset="0"/>
                </a:rPr>
                <a:t>Other types of soil:</a:t>
              </a:r>
            </a:p>
            <a:p>
              <a:pPr marL="381000" indent="-381000" defTabSz="762000" eaLnBrk="0" hangingPunct="0">
                <a:lnSpc>
                  <a:spcPct val="110000"/>
                </a:lnSpc>
                <a:spcBef>
                  <a:spcPct val="5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s-ES_tradnl" sz="1800">
                  <a:latin typeface="AvantGarde Bk BT" pitchFamily="34" charset="0"/>
                </a:rPr>
                <a:t>-  </a:t>
              </a:r>
              <a:r>
                <a:rPr lang="es-ES_tradnl" sz="1800" b="1" u="sng">
                  <a:latin typeface="AvantGarde Bk BT" pitchFamily="34" charset="0"/>
                </a:rPr>
                <a:t>arenas</a:t>
              </a:r>
              <a:r>
                <a:rPr lang="es-ES_tradnl" sz="1800">
                  <a:latin typeface="AvantGarde Bk BT" pitchFamily="34" charset="0"/>
                </a:rPr>
                <a:t> (coastal areas)</a:t>
              </a:r>
            </a:p>
            <a:p>
              <a:pPr marL="381000" indent="-381000" defTabSz="762000" eaLnBrk="0" hangingPunct="0">
                <a:lnSpc>
                  <a:spcPct val="60000"/>
                </a:lnSpc>
                <a:spcBef>
                  <a:spcPct val="50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s-ES_tradnl" sz="1800">
                  <a:latin typeface="AvantGarde Bk BT" pitchFamily="34" charset="0"/>
                </a:rPr>
                <a:t>-  </a:t>
              </a:r>
              <a:r>
                <a:rPr lang="es-ES_tradnl" sz="1800" b="1" u="sng">
                  <a:latin typeface="AvantGarde Bk BT" pitchFamily="34" charset="0"/>
                </a:rPr>
                <a:t>barros</a:t>
              </a:r>
              <a:r>
                <a:rPr lang="es-ES_tradnl" sz="1800" b="1">
                  <a:latin typeface="AvantGarde Bk BT" pitchFamily="34" charset="0"/>
                </a:rPr>
                <a:t> </a:t>
              </a:r>
              <a:r>
                <a:rPr lang="es-ES_tradnl" sz="1800">
                  <a:latin typeface="AvantGarde Bk BT" pitchFamily="34" charset="0"/>
                </a:rPr>
                <a:t>(valleys)</a:t>
              </a:r>
            </a:p>
          </p:txBody>
        </p:sp>
        <p:pic>
          <p:nvPicPr>
            <p:cNvPr id="16403" name="Picture 19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736" y="2640"/>
              <a:ext cx="1104" cy="7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71842" dir="2700000" algn="ctr" rotWithShape="0">
                <a:srgbClr val="C0C0C0"/>
              </a:outerShdw>
            </a:effectLst>
          </p:spPr>
        </p:pic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685800" y="744538"/>
            <a:ext cx="7696200" cy="4665662"/>
            <a:chOff x="432" y="469"/>
            <a:chExt cx="4848" cy="2939"/>
          </a:xfrm>
        </p:grpSpPr>
        <p:sp>
          <p:nvSpPr>
            <p:cNvPr id="28680" name="Text Box 13"/>
            <p:cNvSpPr txBox="1">
              <a:spLocks noChangeArrowheads="1"/>
            </p:cNvSpPr>
            <p:nvPr/>
          </p:nvSpPr>
          <p:spPr bwMode="auto">
            <a:xfrm>
              <a:off x="432" y="469"/>
              <a:ext cx="1963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377825" eaLnBrk="0" hangingPunct="0"/>
              <a:r>
                <a:rPr lang="es-ES_tradnl" sz="2800">
                  <a:solidFill>
                    <a:srgbClr val="E88A00"/>
                  </a:solidFill>
                  <a:latin typeface="AvantGarde Bk BT" pitchFamily="34" charset="0"/>
                </a:rPr>
                <a:t>The </a:t>
              </a:r>
              <a:r>
                <a:rPr lang="es-ES_tradnl" sz="2800" i="1">
                  <a:solidFill>
                    <a:srgbClr val="E88A00"/>
                  </a:solidFill>
                  <a:latin typeface="AvantGarde Bk BT" pitchFamily="34" charset="0"/>
                </a:rPr>
                <a:t>“</a:t>
              </a:r>
              <a:r>
                <a:rPr lang="es-ES_tradnl" sz="2800" i="1" u="sng">
                  <a:solidFill>
                    <a:srgbClr val="E88A00"/>
                  </a:solidFill>
                  <a:latin typeface="AvantGarde Bk BT" pitchFamily="34" charset="0"/>
                </a:rPr>
                <a:t>albariza</a:t>
              </a:r>
              <a:r>
                <a:rPr lang="es-ES_tradnl" sz="2800" i="1">
                  <a:solidFill>
                    <a:srgbClr val="E88A00"/>
                  </a:solidFill>
                  <a:latin typeface="AvantGarde Bk BT" pitchFamily="34" charset="0"/>
                </a:rPr>
                <a:t>”</a:t>
              </a:r>
              <a:r>
                <a:rPr lang="es-ES_tradnl" sz="2800">
                  <a:solidFill>
                    <a:srgbClr val="E88A00"/>
                  </a:solidFill>
                  <a:latin typeface="AvantGarde Bk BT" pitchFamily="34" charset="0"/>
                </a:rPr>
                <a:t> soil.</a:t>
              </a:r>
              <a:endParaRPr lang="es-ES" sz="4800">
                <a:solidFill>
                  <a:srgbClr val="E88A00"/>
                </a:solidFill>
                <a:latin typeface="AvantGarde Bk BT" pitchFamily="34" charset="0"/>
              </a:endParaRPr>
            </a:p>
          </p:txBody>
        </p:sp>
        <p:sp>
          <p:nvSpPr>
            <p:cNvPr id="28681" name="Rectangle 14"/>
            <p:cNvSpPr>
              <a:spLocks noChangeArrowheads="1"/>
            </p:cNvSpPr>
            <p:nvPr/>
          </p:nvSpPr>
          <p:spPr bwMode="auto">
            <a:xfrm>
              <a:off x="2688" y="825"/>
              <a:ext cx="2592" cy="1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marL="381000" indent="-381000" defTabSz="762000" eaLnBrk="0" hangingPunct="0"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Very chalky (high content in clacium carbonate).</a:t>
              </a:r>
            </a:p>
            <a:p>
              <a:pPr marL="381000" indent="-381000" defTabSz="762000" eaLnBrk="0" hangingPunct="0"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High level of porosity – helps keeping the humidity.</a:t>
              </a:r>
            </a:p>
            <a:p>
              <a:pPr marL="381000" indent="-381000" defTabSz="762000" eaLnBrk="0" hangingPunct="0"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White colour (</a:t>
              </a:r>
              <a:r>
                <a:rPr lang="es-ES_tradnl" sz="2200" i="1">
                  <a:latin typeface="AvantGarde Bk BT" pitchFamily="34" charset="0"/>
                </a:rPr>
                <a:t>“alba”</a:t>
              </a:r>
              <a:r>
                <a:rPr lang="es-ES_tradnl" sz="2200">
                  <a:latin typeface="AvantGarde Bk BT" pitchFamily="34" charset="0"/>
                </a:rPr>
                <a:t>).</a:t>
              </a:r>
            </a:p>
          </p:txBody>
        </p:sp>
        <p:pic>
          <p:nvPicPr>
            <p:cNvPr id="10243" name="Object 2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0" y="912"/>
              <a:ext cx="2016" cy="2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rgbClr val="DDDDDD"/>
              </a:outerShdw>
            </a:effectLst>
          </p:spPr>
        </p:pic>
      </p:grpSp>
      <p:sp>
        <p:nvSpPr>
          <p:cNvPr id="28679" name="Text Box 23"/>
          <p:cNvSpPr txBox="1">
            <a:spLocks noChangeArrowheads="1"/>
          </p:cNvSpPr>
          <p:nvPr/>
        </p:nvSpPr>
        <p:spPr bwMode="auto">
          <a:xfrm>
            <a:off x="673100" y="76200"/>
            <a:ext cx="2270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Sherry viticulture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64150"/>
            <a:ext cx="91440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685800" y="744538"/>
            <a:ext cx="44227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Authorised grape varieties.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sp>
        <p:nvSpPr>
          <p:cNvPr id="29701" name="Text Box 7"/>
          <p:cNvSpPr txBox="1">
            <a:spLocks noChangeArrowheads="1"/>
          </p:cNvSpPr>
          <p:nvPr/>
        </p:nvSpPr>
        <p:spPr bwMode="auto">
          <a:xfrm>
            <a:off x="673100" y="76200"/>
            <a:ext cx="2270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Sherry viticulture</a:t>
            </a:r>
          </a:p>
        </p:txBody>
      </p:sp>
      <p:pic>
        <p:nvPicPr>
          <p:cNvPr id="2970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274888"/>
            <a:ext cx="3011488" cy="275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16" descr="Uva Pedro Ximéne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7413" y="1524000"/>
            <a:ext cx="221138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7" descr="Uva Moscate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16663" y="1752600"/>
            <a:ext cx="2217737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5" name="Rectangle 19"/>
          <p:cNvSpPr>
            <a:spLocks noChangeArrowheads="1"/>
          </p:cNvSpPr>
          <p:nvPr/>
        </p:nvSpPr>
        <p:spPr bwMode="auto">
          <a:xfrm>
            <a:off x="0" y="2133600"/>
            <a:ext cx="6858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9706" name="Rectangle 20"/>
          <p:cNvSpPr>
            <a:spLocks noChangeArrowheads="1"/>
          </p:cNvSpPr>
          <p:nvPr/>
        </p:nvSpPr>
        <p:spPr bwMode="auto">
          <a:xfrm>
            <a:off x="2819400" y="2286000"/>
            <a:ext cx="6858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9707" name="Rectangle 21"/>
          <p:cNvSpPr>
            <a:spLocks noChangeArrowheads="1"/>
          </p:cNvSpPr>
          <p:nvPr/>
        </p:nvSpPr>
        <p:spPr bwMode="auto">
          <a:xfrm>
            <a:off x="5638800" y="2362200"/>
            <a:ext cx="6858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9708" name="Rectangle 22"/>
          <p:cNvSpPr>
            <a:spLocks noChangeArrowheads="1"/>
          </p:cNvSpPr>
          <p:nvPr/>
        </p:nvSpPr>
        <p:spPr bwMode="auto">
          <a:xfrm>
            <a:off x="0" y="5013325"/>
            <a:ext cx="8915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9709" name="Rectangle 23"/>
          <p:cNvSpPr>
            <a:spLocks noChangeArrowheads="1"/>
          </p:cNvSpPr>
          <p:nvPr/>
        </p:nvSpPr>
        <p:spPr bwMode="auto">
          <a:xfrm>
            <a:off x="3505200" y="2438400"/>
            <a:ext cx="21336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9710" name="Rectangle 24"/>
          <p:cNvSpPr>
            <a:spLocks noChangeArrowheads="1"/>
          </p:cNvSpPr>
          <p:nvPr/>
        </p:nvSpPr>
        <p:spPr bwMode="auto">
          <a:xfrm>
            <a:off x="8458200" y="2362200"/>
            <a:ext cx="609600" cy="304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9711" name="Rectangle 25"/>
          <p:cNvSpPr>
            <a:spLocks noChangeArrowheads="1"/>
          </p:cNvSpPr>
          <p:nvPr/>
        </p:nvSpPr>
        <p:spPr bwMode="auto">
          <a:xfrm>
            <a:off x="6324600" y="2438400"/>
            <a:ext cx="21336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9712" name="Rectangle 26"/>
          <p:cNvSpPr>
            <a:spLocks noChangeArrowheads="1"/>
          </p:cNvSpPr>
          <p:nvPr/>
        </p:nvSpPr>
        <p:spPr bwMode="auto">
          <a:xfrm>
            <a:off x="685800" y="2438400"/>
            <a:ext cx="2133600" cy="2362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9713" name="Rectangle 30"/>
          <p:cNvSpPr>
            <a:spLocks noChangeArrowheads="1"/>
          </p:cNvSpPr>
          <p:nvPr/>
        </p:nvSpPr>
        <p:spPr bwMode="auto">
          <a:xfrm>
            <a:off x="685800" y="1447800"/>
            <a:ext cx="7924800" cy="990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120850" name="Rectangle 18"/>
          <p:cNvSpPr>
            <a:spLocks noChangeArrowheads="1"/>
          </p:cNvSpPr>
          <p:nvPr/>
        </p:nvSpPr>
        <p:spPr bwMode="auto">
          <a:xfrm>
            <a:off x="6019800" y="1752600"/>
            <a:ext cx="27432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381000" indent="-381000" algn="ctr" defTabSz="762000" eaLnBrk="0" hangingPunct="0">
              <a:defRPr/>
            </a:pPr>
            <a:r>
              <a:rPr lang="es-ES_tradnl" sz="3400" b="1">
                <a:solidFill>
                  <a:srgbClr val="99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moscatel</a:t>
            </a:r>
          </a:p>
        </p:txBody>
      </p:sp>
      <p:sp>
        <p:nvSpPr>
          <p:cNvPr id="120860" name="Rectangle 28"/>
          <p:cNvSpPr>
            <a:spLocks noChangeArrowheads="1"/>
          </p:cNvSpPr>
          <p:nvPr/>
        </p:nvSpPr>
        <p:spPr bwMode="auto">
          <a:xfrm>
            <a:off x="609600" y="1752600"/>
            <a:ext cx="2286000" cy="60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defTabSz="762000" eaLnBrk="0" hangingPunct="0">
              <a:spcBef>
                <a:spcPct val="50000"/>
              </a:spcBef>
              <a:defRPr/>
            </a:pPr>
            <a:r>
              <a:rPr lang="es-ES_tradnl" sz="3400" b="1">
                <a:solidFill>
                  <a:srgbClr val="99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 palomino</a:t>
            </a:r>
          </a:p>
        </p:txBody>
      </p:sp>
      <p:sp>
        <p:nvSpPr>
          <p:cNvPr id="120859" name="Rectangle 27"/>
          <p:cNvSpPr>
            <a:spLocks noChangeArrowheads="1"/>
          </p:cNvSpPr>
          <p:nvPr/>
        </p:nvSpPr>
        <p:spPr bwMode="auto">
          <a:xfrm>
            <a:off x="3352800" y="1524000"/>
            <a:ext cx="2362200" cy="8731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defTabSz="762000"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s-ES_tradnl" sz="3200" b="1">
                <a:solidFill>
                  <a:srgbClr val="9999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pedro ximénez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64150"/>
            <a:ext cx="914400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2909888" y="838200"/>
            <a:ext cx="5681662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marL="381000" indent="-381000" defTabSz="762000" eaLnBrk="0" hangingPunct="0">
              <a:lnSpc>
                <a:spcPct val="80000"/>
              </a:lnSpc>
              <a:spcBef>
                <a:spcPct val="50000"/>
              </a:spcBef>
              <a:buClr>
                <a:srgbClr val="9999FF"/>
              </a:buClr>
              <a:buFontTx/>
              <a:buChar char="•"/>
            </a:pPr>
            <a:r>
              <a:rPr lang="es-ES_tradnl" sz="2200">
                <a:latin typeface="AvantGarde Bk BT" pitchFamily="34" charset="0"/>
              </a:rPr>
              <a:t>Early ripening of the grapes - September.</a:t>
            </a:r>
          </a:p>
          <a:p>
            <a:pPr marL="381000" indent="-381000" defTabSz="762000" eaLnBrk="0" hangingPunct="0">
              <a:lnSpc>
                <a:spcPct val="80000"/>
              </a:lnSpc>
              <a:spcBef>
                <a:spcPct val="50000"/>
              </a:spcBef>
              <a:buClr>
                <a:srgbClr val="9999FF"/>
              </a:buClr>
              <a:buFontTx/>
              <a:buChar char="•"/>
            </a:pPr>
            <a:r>
              <a:rPr lang="es-ES_tradnl" sz="2200">
                <a:latin typeface="AvantGarde Bk BT" pitchFamily="34" charset="0"/>
              </a:rPr>
              <a:t>11 to 12,5º baumé.</a:t>
            </a:r>
          </a:p>
          <a:p>
            <a:pPr marL="381000" indent="-381000" defTabSz="762000" eaLnBrk="0" hangingPunct="0">
              <a:lnSpc>
                <a:spcPct val="80000"/>
              </a:lnSpc>
              <a:spcBef>
                <a:spcPct val="50000"/>
              </a:spcBef>
              <a:buClr>
                <a:srgbClr val="9999FF"/>
              </a:buClr>
              <a:buFontTx/>
              <a:buChar char="•"/>
            </a:pPr>
            <a:r>
              <a:rPr lang="es-ES_tradnl" sz="2200">
                <a:latin typeface="AvantGarde Bk BT" pitchFamily="34" charset="0"/>
              </a:rPr>
              <a:t>90% hand-picked.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38400"/>
            <a:ext cx="160178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9800" y="2438400"/>
            <a:ext cx="31242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2438400"/>
            <a:ext cx="4495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2541588" y="5073650"/>
            <a:ext cx="4059237" cy="488950"/>
          </a:xfrm>
          <a:prstGeom prst="rect">
            <a:avLst/>
          </a:prstGeom>
          <a:solidFill>
            <a:srgbClr val="BBBB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198438" indent="-198438" algn="ctr" defTabSz="762000" eaLnBrk="0" hangingPunct="0">
              <a:spcBef>
                <a:spcPct val="50000"/>
              </a:spcBef>
              <a:defRPr/>
            </a:pPr>
            <a:r>
              <a:rPr lang="es-ES_tradnl" sz="2600" b="1" u="sng">
                <a:effectLst>
                  <a:outerShdw blurRad="38100" dist="38100" dir="2700000" algn="tl">
                    <a:srgbClr val="FFFFFF"/>
                  </a:outerShdw>
                </a:effectLst>
                <a:latin typeface="AvantGarde Bk BT" pitchFamily="34" charset="0"/>
              </a:rPr>
              <a:t>Need of rapid harvesting</a:t>
            </a:r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687388" y="700088"/>
            <a:ext cx="21240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The Harvest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pic>
        <p:nvPicPr>
          <p:cNvPr id="307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673100" y="76200"/>
            <a:ext cx="2595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Sherry wine-making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3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475" y="685800"/>
            <a:ext cx="420052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85800" y="1447800"/>
            <a:ext cx="8458200" cy="4876800"/>
            <a:chOff x="528" y="912"/>
            <a:chExt cx="5232" cy="3072"/>
          </a:xfrm>
        </p:grpSpPr>
        <p:pic>
          <p:nvPicPr>
            <p:cNvPr id="3175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" y="981"/>
              <a:ext cx="1643" cy="1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80" y="981"/>
              <a:ext cx="1680" cy="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8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72" y="981"/>
              <a:ext cx="2352" cy="13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9" name="Rectangle 7"/>
            <p:cNvSpPr>
              <a:spLocks noChangeArrowheads="1"/>
            </p:cNvSpPr>
            <p:nvPr/>
          </p:nvSpPr>
          <p:spPr bwMode="auto">
            <a:xfrm>
              <a:off x="528" y="2304"/>
              <a:ext cx="5232" cy="16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648" name="Text Box 8"/>
            <p:cNvSpPr txBox="1">
              <a:spLocks noChangeArrowheads="1"/>
            </p:cNvSpPr>
            <p:nvPr/>
          </p:nvSpPr>
          <p:spPr bwMode="auto">
            <a:xfrm>
              <a:off x="2636" y="912"/>
              <a:ext cx="867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00000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s-ES" b="1" u="sng">
                  <a:solidFill>
                    <a:schemeClr val="bg1"/>
                  </a:solidFill>
                  <a:latin typeface="AvantGarde Bk BT" pitchFamily="34" charset="0"/>
                </a:rPr>
                <a:t>tradition</a:t>
              </a:r>
            </a:p>
          </p:txBody>
        </p:sp>
        <p:sp>
          <p:nvSpPr>
            <p:cNvPr id="112649" name="Text Box 9"/>
            <p:cNvSpPr txBox="1">
              <a:spLocks noChangeArrowheads="1"/>
            </p:cNvSpPr>
            <p:nvPr/>
          </p:nvSpPr>
          <p:spPr bwMode="auto">
            <a:xfrm>
              <a:off x="850" y="912"/>
              <a:ext cx="6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00000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s-ES" b="1" u="sng">
                  <a:solidFill>
                    <a:schemeClr val="bg1"/>
                  </a:solidFill>
                  <a:latin typeface="AvantGarde Bk BT" pitchFamily="34" charset="0"/>
                </a:rPr>
                <a:t>nature</a:t>
              </a:r>
            </a:p>
          </p:txBody>
        </p:sp>
        <p:sp>
          <p:nvSpPr>
            <p:cNvPr id="112650" name="Text Box 10"/>
            <p:cNvSpPr txBox="1">
              <a:spLocks noChangeArrowheads="1"/>
            </p:cNvSpPr>
            <p:nvPr/>
          </p:nvSpPr>
          <p:spPr bwMode="auto">
            <a:xfrm>
              <a:off x="4464" y="912"/>
              <a:ext cx="111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rgbClr val="600000"/>
              </a:outerShdw>
            </a:effec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s-ES" b="1">
                  <a:solidFill>
                    <a:schemeClr val="bg1"/>
                  </a:solidFill>
                  <a:latin typeface="AvantGarde Bk BT" pitchFamily="34" charset="0"/>
                </a:rPr>
                <a:t>technology</a:t>
              </a:r>
            </a:p>
          </p:txBody>
        </p:sp>
      </p:grpSp>
      <p:sp>
        <p:nvSpPr>
          <p:cNvPr id="112651" name="Text Box 11"/>
          <p:cNvSpPr txBox="1">
            <a:spLocks noChangeArrowheads="1"/>
          </p:cNvSpPr>
          <p:nvPr/>
        </p:nvSpPr>
        <p:spPr bwMode="auto">
          <a:xfrm>
            <a:off x="635000" y="762000"/>
            <a:ext cx="53879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Producing Sherry is a matter of...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1135063" y="4343400"/>
            <a:ext cx="7331075" cy="1828800"/>
            <a:chOff x="816" y="2736"/>
            <a:chExt cx="4618" cy="1152"/>
          </a:xfrm>
        </p:grpSpPr>
        <p:sp>
          <p:nvSpPr>
            <p:cNvPr id="112653" name="AutoShape 13"/>
            <p:cNvSpPr>
              <a:spLocks noChangeArrowheads="1"/>
            </p:cNvSpPr>
            <p:nvPr/>
          </p:nvSpPr>
          <p:spPr bwMode="auto">
            <a:xfrm>
              <a:off x="816" y="2736"/>
              <a:ext cx="3216" cy="1152"/>
            </a:xfrm>
            <a:prstGeom prst="rightArrow">
              <a:avLst>
                <a:gd name="adj1" fmla="val 81944"/>
                <a:gd name="adj2" fmla="val 69792"/>
              </a:avLst>
            </a:prstGeom>
            <a:gradFill rotWithShape="0">
              <a:gsLst>
                <a:gs pos="0">
                  <a:schemeClr val="hlink">
                    <a:gamma/>
                    <a:tint val="3922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12654" name="Rectangle 14"/>
            <p:cNvSpPr>
              <a:spLocks noChangeArrowheads="1"/>
            </p:cNvSpPr>
            <p:nvPr/>
          </p:nvSpPr>
          <p:spPr bwMode="auto">
            <a:xfrm>
              <a:off x="4138" y="3091"/>
              <a:ext cx="129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>
                <a:defRPr/>
              </a:pPr>
              <a:r>
                <a:rPr lang="es-ES_tradnl" sz="3200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Base wine</a:t>
              </a:r>
            </a:p>
          </p:txBody>
        </p:sp>
      </p:grpSp>
      <p:sp>
        <p:nvSpPr>
          <p:cNvPr id="112655" name="Rectangle 15"/>
          <p:cNvSpPr>
            <a:spLocks noChangeArrowheads="1"/>
          </p:cNvSpPr>
          <p:nvPr/>
        </p:nvSpPr>
        <p:spPr bwMode="auto">
          <a:xfrm>
            <a:off x="609600" y="4540250"/>
            <a:ext cx="3914775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marL="482600" indent="-482600" defTabSz="762000" eaLnBrk="0" hangingPunct="0">
              <a:spcBef>
                <a:spcPct val="50000"/>
              </a:spcBef>
              <a:buClr>
                <a:srgbClr val="9999FF"/>
              </a:buClr>
              <a:buSzPct val="110000"/>
              <a:buFont typeface="Wingdings" pitchFamily="2" charset="2"/>
              <a:buChar char="þ"/>
            </a:pPr>
            <a:r>
              <a:rPr lang="es-ES_tradnl" sz="2200">
                <a:latin typeface="AvantGarde Bk BT" pitchFamily="34" charset="0"/>
              </a:rPr>
              <a:t>Pressing of the grapes</a:t>
            </a:r>
          </a:p>
          <a:p>
            <a:pPr marL="482600" indent="-482600" defTabSz="762000" eaLnBrk="0" hangingPunct="0">
              <a:spcBef>
                <a:spcPct val="50000"/>
              </a:spcBef>
              <a:buClr>
                <a:srgbClr val="9999FF"/>
              </a:buClr>
              <a:buSzPct val="110000"/>
              <a:buFont typeface="Wingdings" pitchFamily="2" charset="2"/>
              <a:buChar char="þ"/>
            </a:pPr>
            <a:r>
              <a:rPr lang="es-ES_tradnl" sz="2200">
                <a:latin typeface="AvantGarde Bk BT" pitchFamily="34" charset="0"/>
              </a:rPr>
              <a:t>Classification of the musts</a:t>
            </a:r>
          </a:p>
          <a:p>
            <a:pPr marL="482600" indent="-482600" defTabSz="762000" eaLnBrk="0" hangingPunct="0">
              <a:spcBef>
                <a:spcPct val="50000"/>
              </a:spcBef>
              <a:buClr>
                <a:srgbClr val="9999FF"/>
              </a:buClr>
              <a:buSzPct val="110000"/>
              <a:buFont typeface="Wingdings" pitchFamily="2" charset="2"/>
              <a:buChar char="þ"/>
            </a:pPr>
            <a:r>
              <a:rPr lang="es-ES_tradnl" sz="2200">
                <a:latin typeface="AvantGarde Bk BT" pitchFamily="34" charset="0"/>
              </a:rPr>
              <a:t>Fermentation</a:t>
            </a:r>
          </a:p>
          <a:p>
            <a:pPr marL="482600" indent="-482600" defTabSz="762000" eaLnBrk="0" hangingPunct="0">
              <a:spcBef>
                <a:spcPct val="50000"/>
              </a:spcBef>
              <a:buClr>
                <a:srgbClr val="9999FF"/>
              </a:buClr>
              <a:buSzPct val="110000"/>
              <a:buFont typeface="Wingdings" pitchFamily="2" charset="2"/>
              <a:buChar char="þ"/>
            </a:pPr>
            <a:endParaRPr lang="es-ES_tradnl" sz="2200">
              <a:latin typeface="AvantGarde Bk BT" pitchFamily="34" charset="0"/>
            </a:endParaRPr>
          </a:p>
        </p:txBody>
      </p:sp>
      <p:sp>
        <p:nvSpPr>
          <p:cNvPr id="112656" name="Rectangle 16"/>
          <p:cNvSpPr>
            <a:spLocks noChangeArrowheads="1"/>
          </p:cNvSpPr>
          <p:nvPr/>
        </p:nvSpPr>
        <p:spPr bwMode="auto">
          <a:xfrm>
            <a:off x="609600" y="3935413"/>
            <a:ext cx="404177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defTabSz="762000" eaLnBrk="0" hangingPunct="0">
              <a:defRPr/>
            </a:pPr>
            <a:r>
              <a:rPr lang="es-ES_tradnl" sz="2200">
                <a:solidFill>
                  <a:srgbClr val="C26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The first steps – </a:t>
            </a:r>
            <a:r>
              <a:rPr lang="es-ES_tradnl" sz="2200" b="1">
                <a:solidFill>
                  <a:srgbClr val="C261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wine-making:</a:t>
            </a:r>
            <a:endParaRPr lang="es-ES_tradnl" sz="2200">
              <a:solidFill>
                <a:srgbClr val="C261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vantGarde Bk BT" pitchFamily="34" charset="0"/>
            </a:endParaRPr>
          </a:p>
        </p:txBody>
      </p:sp>
      <p:sp>
        <p:nvSpPr>
          <p:cNvPr id="31752" name="Text Box 17"/>
          <p:cNvSpPr txBox="1">
            <a:spLocks noChangeArrowheads="1"/>
          </p:cNvSpPr>
          <p:nvPr/>
        </p:nvSpPr>
        <p:spPr bwMode="auto">
          <a:xfrm>
            <a:off x="673100" y="76200"/>
            <a:ext cx="2595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Sherry wine-making</a:t>
            </a:r>
          </a:p>
        </p:txBody>
      </p:sp>
      <p:pic>
        <p:nvPicPr>
          <p:cNvPr id="31753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51" grpId="0" autoUpdateAnimBg="0"/>
      <p:bldP spid="112655" grpId="0" autoUpdateAnimBg="0"/>
      <p:bldP spid="11265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588963" y="700088"/>
            <a:ext cx="25019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The base wine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475" y="685800"/>
            <a:ext cx="420052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4038600" y="1371600"/>
            <a:ext cx="4876800" cy="216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381000" indent="-381000" defTabSz="762000" eaLnBrk="0" hangingPunct="0">
              <a:spcBef>
                <a:spcPct val="40000"/>
              </a:spcBef>
              <a:buClr>
                <a:srgbClr val="6666FF"/>
              </a:buClr>
              <a:buFontTx/>
              <a:buChar char="•"/>
            </a:pPr>
            <a:r>
              <a:rPr lang="es-ES_tradnl" sz="2200">
                <a:latin typeface="AvantGarde Bk BT" pitchFamily="34" charset="0"/>
              </a:rPr>
              <a:t>End of november - the “</a:t>
            </a:r>
            <a:r>
              <a:rPr lang="es-ES_tradnl" sz="2200" b="1" i="1" u="sng">
                <a:latin typeface="AvantGarde Bk BT" pitchFamily="34" charset="0"/>
              </a:rPr>
              <a:t>deslío</a:t>
            </a:r>
            <a:r>
              <a:rPr lang="es-ES_tradnl" sz="2200" b="1">
                <a:latin typeface="AvantGarde Bk BT" pitchFamily="34" charset="0"/>
              </a:rPr>
              <a:t>”.</a:t>
            </a:r>
            <a:endParaRPr lang="es-ES_tradnl" sz="2200">
              <a:latin typeface="AvantGarde Bk BT" pitchFamily="34" charset="0"/>
            </a:endParaRPr>
          </a:p>
          <a:p>
            <a:pPr marL="381000" indent="-381000" defTabSz="762000" eaLnBrk="0" hangingPunct="0">
              <a:spcBef>
                <a:spcPct val="40000"/>
              </a:spcBef>
              <a:buClr>
                <a:srgbClr val="6666FF"/>
              </a:buClr>
              <a:buFontTx/>
              <a:buChar char="•"/>
            </a:pPr>
            <a:r>
              <a:rPr lang="es-ES_tradnl" sz="2200">
                <a:latin typeface="AvantGarde Bk BT" pitchFamily="34" charset="0"/>
              </a:rPr>
              <a:t>Dry white wine.</a:t>
            </a:r>
          </a:p>
          <a:p>
            <a:pPr marL="381000" indent="-381000" defTabSz="762000" eaLnBrk="0" hangingPunct="0">
              <a:spcBef>
                <a:spcPct val="40000"/>
              </a:spcBef>
              <a:buClr>
                <a:srgbClr val="6666FF"/>
              </a:buClr>
              <a:buFontTx/>
              <a:buChar char="•"/>
            </a:pPr>
            <a:r>
              <a:rPr lang="es-ES_tradnl" sz="2200">
                <a:latin typeface="AvantGarde Bk BT" pitchFamily="34" charset="0"/>
              </a:rPr>
              <a:t>11º to 12,5º alcohol.</a:t>
            </a:r>
          </a:p>
          <a:p>
            <a:pPr marL="381000" indent="-381000" defTabSz="762000" eaLnBrk="0" hangingPunct="0">
              <a:spcBef>
                <a:spcPct val="40000"/>
              </a:spcBef>
              <a:buClr>
                <a:srgbClr val="6666FF"/>
              </a:buClr>
              <a:buFontTx/>
              <a:buChar char="•"/>
            </a:pPr>
            <a:r>
              <a:rPr lang="es-ES_tradnl" sz="2200">
                <a:latin typeface="AvantGarde Bk BT" pitchFamily="34" charset="0"/>
              </a:rPr>
              <a:t>Spontaneous development of the “</a:t>
            </a:r>
            <a:r>
              <a:rPr lang="es-ES_tradnl" sz="2200" b="1" i="1" u="sng">
                <a:latin typeface="AvantGarde Bk BT" pitchFamily="34" charset="0"/>
              </a:rPr>
              <a:t>flor</a:t>
            </a:r>
            <a:r>
              <a:rPr lang="es-ES_tradnl" sz="2200" b="1">
                <a:latin typeface="AvantGarde Bk BT" pitchFamily="34" charset="0"/>
              </a:rPr>
              <a:t>” </a:t>
            </a:r>
            <a:r>
              <a:rPr lang="es-ES_tradnl" sz="2200">
                <a:latin typeface="AvantGarde Bk BT" pitchFamily="34" charset="0"/>
              </a:rPr>
              <a:t>on the surface of the wine</a:t>
            </a:r>
            <a:r>
              <a:rPr lang="es-ES_tradnl" sz="2200" b="1">
                <a:latin typeface="AvantGarde Bk BT" pitchFamily="34" charset="0"/>
              </a:rPr>
              <a:t>.</a:t>
            </a:r>
            <a:endParaRPr lang="es-ES_tradnl" sz="2200" b="1" i="1">
              <a:latin typeface="AvantGarde Bk BT" pitchFamily="34" charset="0"/>
            </a:endParaRPr>
          </a:p>
        </p:txBody>
      </p:sp>
      <p:pic>
        <p:nvPicPr>
          <p:cNvPr id="3277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263" y="1524000"/>
            <a:ext cx="30305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2774" name="Group 6"/>
          <p:cNvGrpSpPr>
            <a:grpSpLocks/>
          </p:cNvGrpSpPr>
          <p:nvPr/>
        </p:nvGrpSpPr>
        <p:grpSpPr bwMode="auto">
          <a:xfrm>
            <a:off x="4862513" y="3657600"/>
            <a:ext cx="2447925" cy="2209800"/>
            <a:chOff x="3216" y="2304"/>
            <a:chExt cx="1542" cy="1392"/>
          </a:xfrm>
        </p:grpSpPr>
        <p:sp>
          <p:nvSpPr>
            <p:cNvPr id="32780" name="Oval 7"/>
            <p:cNvSpPr>
              <a:spLocks noChangeArrowheads="1"/>
            </p:cNvSpPr>
            <p:nvPr/>
          </p:nvSpPr>
          <p:spPr bwMode="auto">
            <a:xfrm rot="827368">
              <a:off x="3216" y="3312"/>
              <a:ext cx="1296" cy="336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2781" name="Group 8"/>
            <p:cNvGrpSpPr>
              <a:grpSpLocks/>
            </p:cNvGrpSpPr>
            <p:nvPr/>
          </p:nvGrpSpPr>
          <p:grpSpPr bwMode="auto">
            <a:xfrm>
              <a:off x="3894" y="2304"/>
              <a:ext cx="864" cy="1392"/>
              <a:chOff x="3456" y="2448"/>
              <a:chExt cx="864" cy="1392"/>
            </a:xfrm>
          </p:grpSpPr>
          <p:sp>
            <p:nvSpPr>
              <p:cNvPr id="32782" name="AutoShape 9"/>
              <p:cNvSpPr>
                <a:spLocks noChangeArrowheads="1"/>
              </p:cNvSpPr>
              <p:nvPr/>
            </p:nvSpPr>
            <p:spPr bwMode="auto">
              <a:xfrm>
                <a:off x="3456" y="2448"/>
                <a:ext cx="864" cy="432"/>
              </a:xfrm>
              <a:prstGeom prst="can">
                <a:avLst>
                  <a:gd name="adj" fmla="val 22727"/>
                </a:avLst>
              </a:prstGeom>
              <a:gradFill rotWithShape="0">
                <a:gsLst>
                  <a:gs pos="0">
                    <a:srgbClr val="C8C8C8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2783" name="AutoShape 10"/>
              <p:cNvSpPr>
                <a:spLocks noChangeArrowheads="1"/>
              </p:cNvSpPr>
              <p:nvPr/>
            </p:nvSpPr>
            <p:spPr bwMode="auto">
              <a:xfrm>
                <a:off x="3456" y="2717"/>
                <a:ext cx="864" cy="1075"/>
              </a:xfrm>
              <a:prstGeom prst="can">
                <a:avLst>
                  <a:gd name="adj" fmla="val 16538"/>
                </a:avLst>
              </a:prstGeom>
              <a:gradFill rotWithShape="0">
                <a:gsLst>
                  <a:gs pos="0">
                    <a:srgbClr val="A9A965"/>
                  </a:gs>
                  <a:gs pos="100000">
                    <a:srgbClr val="FFFF99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2784" name="AutoShape 11"/>
              <p:cNvSpPr>
                <a:spLocks noChangeArrowheads="1"/>
              </p:cNvSpPr>
              <p:nvPr/>
            </p:nvSpPr>
            <p:spPr bwMode="auto">
              <a:xfrm>
                <a:off x="3456" y="3616"/>
                <a:ext cx="864" cy="224"/>
              </a:xfrm>
              <a:prstGeom prst="can">
                <a:avLst>
                  <a:gd name="adj" fmla="val 50000"/>
                </a:avLst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2785" name="Oval 12"/>
              <p:cNvSpPr>
                <a:spLocks noChangeArrowheads="1"/>
              </p:cNvSpPr>
              <p:nvPr/>
            </p:nvSpPr>
            <p:spPr bwMode="auto">
              <a:xfrm>
                <a:off x="3456" y="3610"/>
                <a:ext cx="864" cy="134"/>
              </a:xfrm>
              <a:prstGeom prst="ellipse">
                <a:avLst/>
              </a:prstGeom>
              <a:solidFill>
                <a:srgbClr val="996633"/>
              </a:soli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1800">
                  <a:solidFill>
                    <a:srgbClr val="6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32786" name="Oval 13"/>
              <p:cNvSpPr>
                <a:spLocks noChangeArrowheads="1"/>
              </p:cNvSpPr>
              <p:nvPr/>
            </p:nvSpPr>
            <p:spPr bwMode="auto">
              <a:xfrm>
                <a:off x="3456" y="2746"/>
                <a:ext cx="864" cy="134"/>
              </a:xfrm>
              <a:prstGeom prst="ellipse">
                <a:avLst/>
              </a:prstGeom>
              <a:solidFill>
                <a:srgbClr val="FFCC00"/>
              </a:soli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1800">
                  <a:solidFill>
                    <a:srgbClr val="6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32787" name="Oval 14"/>
              <p:cNvSpPr>
                <a:spLocks noChangeArrowheads="1"/>
              </p:cNvSpPr>
              <p:nvPr/>
            </p:nvSpPr>
            <p:spPr bwMode="auto">
              <a:xfrm>
                <a:off x="3456" y="2717"/>
                <a:ext cx="864" cy="134"/>
              </a:xfrm>
              <a:prstGeom prst="ellipse">
                <a:avLst/>
              </a:prstGeom>
              <a:solidFill>
                <a:srgbClr val="CC9900"/>
              </a:soli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1800">
                  <a:solidFill>
                    <a:srgbClr val="600000"/>
                  </a:solidFill>
                  <a:latin typeface="Tahoma" pitchFamily="34" charset="0"/>
                </a:endParaRPr>
              </a:p>
            </p:txBody>
          </p:sp>
          <p:sp>
            <p:nvSpPr>
              <p:cNvPr id="32788" name="Line 15"/>
              <p:cNvSpPr>
                <a:spLocks noChangeShapeType="1"/>
              </p:cNvSpPr>
              <p:nvPr/>
            </p:nvSpPr>
            <p:spPr bwMode="auto">
              <a:xfrm>
                <a:off x="4320" y="2493"/>
                <a:ext cx="0" cy="12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789" name="Line 16"/>
              <p:cNvSpPr>
                <a:spLocks noChangeShapeType="1"/>
              </p:cNvSpPr>
              <p:nvPr/>
            </p:nvSpPr>
            <p:spPr bwMode="auto">
              <a:xfrm>
                <a:off x="3456" y="2538"/>
                <a:ext cx="1" cy="11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13681" name="Rectangle 17"/>
          <p:cNvSpPr>
            <a:spLocks noChangeArrowheads="1"/>
          </p:cNvSpPr>
          <p:nvPr/>
        </p:nvSpPr>
        <p:spPr bwMode="auto">
          <a:xfrm>
            <a:off x="6691313" y="4724400"/>
            <a:ext cx="2224087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 marL="571500" indent="-571500" defTabSz="762000" eaLnBrk="0" hangingPunct="0">
              <a:lnSpc>
                <a:spcPct val="60000"/>
              </a:lnSpc>
              <a:buClr>
                <a:srgbClr val="FF9933"/>
              </a:buClr>
              <a:buFont typeface="Wingdings" pitchFamily="2" charset="2"/>
              <a:buChar char="ç"/>
              <a:defRPr/>
            </a:pPr>
            <a:r>
              <a:rPr lang="es-ES_tradnl" sz="1800" b="1" i="1">
                <a:solidFill>
                  <a:srgbClr val="FFFF66"/>
                </a:solidFill>
                <a:latin typeface="Tahoma" pitchFamily="34" charset="0"/>
              </a:rPr>
              <a:t>vino en claro</a:t>
            </a:r>
          </a:p>
        </p:txBody>
      </p:sp>
      <p:sp>
        <p:nvSpPr>
          <p:cNvPr id="113682" name="Rectangle 18"/>
          <p:cNvSpPr>
            <a:spLocks noChangeArrowheads="1"/>
          </p:cNvSpPr>
          <p:nvPr/>
        </p:nvSpPr>
        <p:spPr bwMode="auto">
          <a:xfrm>
            <a:off x="6691313" y="5497513"/>
            <a:ext cx="1214437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 marL="571500" indent="-571500" defTabSz="762000" eaLnBrk="0" hangingPunct="0">
              <a:lnSpc>
                <a:spcPct val="60000"/>
              </a:lnSpc>
              <a:buClr>
                <a:srgbClr val="FF9933"/>
              </a:buClr>
              <a:buFont typeface="Wingdings" pitchFamily="2" charset="2"/>
              <a:buChar char="ç"/>
              <a:defRPr/>
            </a:pPr>
            <a:r>
              <a:rPr lang="es-ES_tradnl" sz="1800" b="1" i="1">
                <a:solidFill>
                  <a:srgbClr val="FFFF66"/>
                </a:solidFill>
                <a:latin typeface="Tahoma" pitchFamily="34" charset="0"/>
              </a:rPr>
              <a:t>lees</a:t>
            </a:r>
          </a:p>
        </p:txBody>
      </p:sp>
      <p:sp>
        <p:nvSpPr>
          <p:cNvPr id="113683" name="Rectangle 19"/>
          <p:cNvSpPr>
            <a:spLocks noChangeArrowheads="1"/>
          </p:cNvSpPr>
          <p:nvPr/>
        </p:nvSpPr>
        <p:spPr bwMode="auto">
          <a:xfrm>
            <a:off x="6691313" y="4114800"/>
            <a:ext cx="1150937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 marL="571500" indent="-571500" defTabSz="762000" eaLnBrk="0" hangingPunct="0">
              <a:lnSpc>
                <a:spcPct val="50000"/>
              </a:lnSpc>
              <a:buClr>
                <a:srgbClr val="FF9933"/>
              </a:buClr>
              <a:buFont typeface="Wingdings" pitchFamily="2" charset="2"/>
              <a:buChar char="ç"/>
              <a:defRPr/>
            </a:pPr>
            <a:r>
              <a:rPr lang="es-ES_tradnl" sz="1800" b="1" i="1">
                <a:solidFill>
                  <a:srgbClr val="FFFF66"/>
                </a:solidFill>
                <a:latin typeface="Tahoma" pitchFamily="34" charset="0"/>
              </a:rPr>
              <a:t>flor</a:t>
            </a:r>
          </a:p>
        </p:txBody>
      </p:sp>
      <p:sp>
        <p:nvSpPr>
          <p:cNvPr id="32778" name="Text Box 20"/>
          <p:cNvSpPr txBox="1">
            <a:spLocks noChangeArrowheads="1"/>
          </p:cNvSpPr>
          <p:nvPr/>
        </p:nvSpPr>
        <p:spPr bwMode="auto">
          <a:xfrm>
            <a:off x="673100" y="76200"/>
            <a:ext cx="2595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Sherry wine-making</a:t>
            </a:r>
          </a:p>
        </p:txBody>
      </p:sp>
      <p:pic>
        <p:nvPicPr>
          <p:cNvPr id="3277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3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3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13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81" grpId="0" autoUpdateAnimBg="0"/>
      <p:bldP spid="113682" grpId="0" autoUpdateAnimBg="0"/>
      <p:bldP spid="113683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475" y="685800"/>
            <a:ext cx="420052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685800" y="744538"/>
            <a:ext cx="489426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Flor – the key to Sherry wines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1509713"/>
            <a:ext cx="7848600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9" name="Text Box 9"/>
          <p:cNvSpPr txBox="1">
            <a:spLocks noChangeArrowheads="1"/>
          </p:cNvSpPr>
          <p:nvPr/>
        </p:nvSpPr>
        <p:spPr bwMode="auto">
          <a:xfrm>
            <a:off x="2133600" y="4419600"/>
            <a:ext cx="220980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eaLnBrk="0" hangingPunct="0">
              <a:lnSpc>
                <a:spcPct val="60000"/>
              </a:lnSpc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es-ES" sz="2000">
                <a:latin typeface="AvantGarde Bk BT" pitchFamily="34" charset="0"/>
              </a:rPr>
              <a:t>temperature</a:t>
            </a:r>
          </a:p>
          <a:p>
            <a:pPr marL="381000" indent="-381000" eaLnBrk="0" hangingPunct="0">
              <a:lnSpc>
                <a:spcPct val="60000"/>
              </a:lnSpc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es-ES" sz="2000">
                <a:latin typeface="AvantGarde Bk BT" pitchFamily="34" charset="0"/>
              </a:rPr>
              <a:t>humidity</a:t>
            </a:r>
          </a:p>
          <a:p>
            <a:pPr marL="381000" indent="-381000" eaLnBrk="0" hangingPunct="0">
              <a:lnSpc>
                <a:spcPct val="60000"/>
              </a:lnSpc>
              <a:spcBef>
                <a:spcPct val="50000"/>
              </a:spcBef>
              <a:buClr>
                <a:schemeClr val="accent2"/>
              </a:buClr>
              <a:buFont typeface="Wingdings" pitchFamily="2" charset="2"/>
              <a:buChar char="ü"/>
            </a:pPr>
            <a:r>
              <a:rPr lang="es-ES" sz="2000">
                <a:latin typeface="AvantGarde Bk BT" pitchFamily="34" charset="0"/>
              </a:rPr>
              <a:t>aeration...</a:t>
            </a:r>
          </a:p>
        </p:txBody>
      </p:sp>
      <p:sp>
        <p:nvSpPr>
          <p:cNvPr id="56330" name="Text Box 10"/>
          <p:cNvSpPr txBox="1">
            <a:spLocks noChangeArrowheads="1"/>
          </p:cNvSpPr>
          <p:nvPr/>
        </p:nvSpPr>
        <p:spPr bwMode="auto">
          <a:xfrm>
            <a:off x="2133600" y="5821363"/>
            <a:ext cx="35814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eaLnBrk="0" hangingPunct="0">
              <a:lnSpc>
                <a:spcPct val="60000"/>
              </a:lnSpc>
              <a:spcBef>
                <a:spcPct val="50000"/>
              </a:spcBef>
              <a:buClr>
                <a:schemeClr val="accent2"/>
              </a:buClr>
              <a:buSzPct val="95000"/>
              <a:buFont typeface="Wingdings" pitchFamily="2" charset="2"/>
              <a:buChar char="ü"/>
            </a:pPr>
            <a:r>
              <a:rPr lang="es-ES" sz="2000">
                <a:latin typeface="AvantGarde Bk BT" pitchFamily="34" charset="0"/>
              </a:rPr>
              <a:t>… and alcoholic content.</a:t>
            </a:r>
          </a:p>
        </p:txBody>
      </p:sp>
      <p:grpSp>
        <p:nvGrpSpPr>
          <p:cNvPr id="33800" name="Group 11"/>
          <p:cNvGrpSpPr>
            <a:grpSpLocks/>
          </p:cNvGrpSpPr>
          <p:nvPr/>
        </p:nvGrpSpPr>
        <p:grpSpPr bwMode="auto">
          <a:xfrm>
            <a:off x="4867275" y="3657600"/>
            <a:ext cx="2447925" cy="2209800"/>
            <a:chOff x="3216" y="2304"/>
            <a:chExt cx="1542" cy="1392"/>
          </a:xfrm>
        </p:grpSpPr>
        <p:sp>
          <p:nvSpPr>
            <p:cNvPr id="33807" name="Oval 12"/>
            <p:cNvSpPr>
              <a:spLocks noChangeArrowheads="1"/>
            </p:cNvSpPr>
            <p:nvPr/>
          </p:nvSpPr>
          <p:spPr bwMode="auto">
            <a:xfrm rot="827368">
              <a:off x="3216" y="3312"/>
              <a:ext cx="1296" cy="336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3808" name="Group 13"/>
            <p:cNvGrpSpPr>
              <a:grpSpLocks/>
            </p:cNvGrpSpPr>
            <p:nvPr/>
          </p:nvGrpSpPr>
          <p:grpSpPr bwMode="auto">
            <a:xfrm>
              <a:off x="3894" y="2304"/>
              <a:ext cx="864" cy="1392"/>
              <a:chOff x="3456" y="2448"/>
              <a:chExt cx="864" cy="1392"/>
            </a:xfrm>
          </p:grpSpPr>
          <p:sp>
            <p:nvSpPr>
              <p:cNvPr id="33809" name="AutoShape 14"/>
              <p:cNvSpPr>
                <a:spLocks noChangeArrowheads="1"/>
              </p:cNvSpPr>
              <p:nvPr/>
            </p:nvSpPr>
            <p:spPr bwMode="auto">
              <a:xfrm>
                <a:off x="3456" y="2448"/>
                <a:ext cx="864" cy="432"/>
              </a:xfrm>
              <a:prstGeom prst="can">
                <a:avLst>
                  <a:gd name="adj" fmla="val 22727"/>
                </a:avLst>
              </a:prstGeom>
              <a:gradFill rotWithShape="0">
                <a:gsLst>
                  <a:gs pos="0">
                    <a:srgbClr val="C8C8C8"/>
                  </a:gs>
                  <a:gs pos="100000">
                    <a:srgbClr val="5F5F5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10" name="AutoShape 15"/>
              <p:cNvSpPr>
                <a:spLocks noChangeArrowheads="1"/>
              </p:cNvSpPr>
              <p:nvPr/>
            </p:nvSpPr>
            <p:spPr bwMode="auto">
              <a:xfrm>
                <a:off x="3456" y="2717"/>
                <a:ext cx="864" cy="1075"/>
              </a:xfrm>
              <a:prstGeom prst="can">
                <a:avLst>
                  <a:gd name="adj" fmla="val 16538"/>
                </a:avLst>
              </a:prstGeom>
              <a:gradFill rotWithShape="0">
                <a:gsLst>
                  <a:gs pos="0">
                    <a:srgbClr val="A9A965"/>
                  </a:gs>
                  <a:gs pos="100000">
                    <a:srgbClr val="FFFF99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11" name="AutoShape 16"/>
              <p:cNvSpPr>
                <a:spLocks noChangeArrowheads="1"/>
              </p:cNvSpPr>
              <p:nvPr/>
            </p:nvSpPr>
            <p:spPr bwMode="auto">
              <a:xfrm>
                <a:off x="3456" y="3616"/>
                <a:ext cx="864" cy="224"/>
              </a:xfrm>
              <a:prstGeom prst="can">
                <a:avLst>
                  <a:gd name="adj" fmla="val 50000"/>
                </a:avLst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3812" name="Oval 17"/>
              <p:cNvSpPr>
                <a:spLocks noChangeArrowheads="1"/>
              </p:cNvSpPr>
              <p:nvPr/>
            </p:nvSpPr>
            <p:spPr bwMode="auto">
              <a:xfrm>
                <a:off x="3456" y="3610"/>
                <a:ext cx="864" cy="134"/>
              </a:xfrm>
              <a:prstGeom prst="ellipse">
                <a:avLst/>
              </a:prstGeom>
              <a:solidFill>
                <a:srgbClr val="996633"/>
              </a:soli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1800">
                  <a:solidFill>
                    <a:srgbClr val="CC9900"/>
                  </a:solidFill>
                  <a:latin typeface="AvantGarde Bk BT" pitchFamily="34" charset="0"/>
                </a:endParaRPr>
              </a:p>
            </p:txBody>
          </p:sp>
          <p:sp>
            <p:nvSpPr>
              <p:cNvPr id="33813" name="Oval 18"/>
              <p:cNvSpPr>
                <a:spLocks noChangeArrowheads="1"/>
              </p:cNvSpPr>
              <p:nvPr/>
            </p:nvSpPr>
            <p:spPr bwMode="auto">
              <a:xfrm>
                <a:off x="3456" y="2746"/>
                <a:ext cx="864" cy="134"/>
              </a:xfrm>
              <a:prstGeom prst="ellipse">
                <a:avLst/>
              </a:prstGeom>
              <a:solidFill>
                <a:srgbClr val="FFCC00"/>
              </a:soli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1800">
                  <a:solidFill>
                    <a:srgbClr val="CC9900"/>
                  </a:solidFill>
                  <a:latin typeface="AvantGarde Bk BT" pitchFamily="34" charset="0"/>
                </a:endParaRPr>
              </a:p>
            </p:txBody>
          </p:sp>
          <p:sp>
            <p:nvSpPr>
              <p:cNvPr id="33814" name="Oval 19"/>
              <p:cNvSpPr>
                <a:spLocks noChangeArrowheads="1"/>
              </p:cNvSpPr>
              <p:nvPr/>
            </p:nvSpPr>
            <p:spPr bwMode="auto">
              <a:xfrm>
                <a:off x="3456" y="2717"/>
                <a:ext cx="864" cy="134"/>
              </a:xfrm>
              <a:prstGeom prst="ellipse">
                <a:avLst/>
              </a:prstGeom>
              <a:solidFill>
                <a:srgbClr val="CC9900"/>
              </a:solidFill>
              <a:ln w="2857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 eaLnBrk="0" hangingPunct="0"/>
                <a:endParaRPr lang="en-US" sz="1800">
                  <a:solidFill>
                    <a:srgbClr val="CC9900"/>
                  </a:solidFill>
                  <a:latin typeface="AvantGarde Bk BT" pitchFamily="34" charset="0"/>
                </a:endParaRPr>
              </a:p>
            </p:txBody>
          </p:sp>
          <p:sp>
            <p:nvSpPr>
              <p:cNvPr id="33815" name="Line 20"/>
              <p:cNvSpPr>
                <a:spLocks noChangeShapeType="1"/>
              </p:cNvSpPr>
              <p:nvPr/>
            </p:nvSpPr>
            <p:spPr bwMode="auto">
              <a:xfrm>
                <a:off x="4320" y="2493"/>
                <a:ext cx="0" cy="120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816" name="Line 21"/>
              <p:cNvSpPr>
                <a:spLocks noChangeShapeType="1"/>
              </p:cNvSpPr>
              <p:nvPr/>
            </p:nvSpPr>
            <p:spPr bwMode="auto">
              <a:xfrm>
                <a:off x="3456" y="2538"/>
                <a:ext cx="1" cy="11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915988" y="1676400"/>
            <a:ext cx="7923212" cy="1693863"/>
            <a:chOff x="577" y="1093"/>
            <a:chExt cx="4991" cy="1067"/>
          </a:xfrm>
        </p:grpSpPr>
        <p:sp>
          <p:nvSpPr>
            <p:cNvPr id="33804" name="Text Box 8"/>
            <p:cNvSpPr txBox="1">
              <a:spLocks noChangeArrowheads="1"/>
            </p:cNvSpPr>
            <p:nvPr/>
          </p:nvSpPr>
          <p:spPr bwMode="auto">
            <a:xfrm>
              <a:off x="577" y="1200"/>
              <a:ext cx="4991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81000" indent="-381000" eaLnBrk="0" hangingPunct="0">
                <a:buClr>
                  <a:srgbClr val="6666FF"/>
                </a:buClr>
                <a:buFontTx/>
                <a:buChar char="•"/>
              </a:pPr>
              <a:r>
                <a:rPr lang="es-ES" sz="2200">
                  <a:solidFill>
                    <a:schemeClr val="bg1"/>
                  </a:solidFill>
                  <a:latin typeface="AvantGarde Bk BT" pitchFamily="34" charset="0"/>
                </a:rPr>
                <a:t>Veil of natural (local) yeasts – different strains of </a:t>
              </a:r>
              <a:r>
                <a:rPr lang="es-ES" sz="2200" i="1">
                  <a:solidFill>
                    <a:schemeClr val="bg1"/>
                  </a:solidFill>
                  <a:latin typeface="AvantGarde Bk BT" pitchFamily="34" charset="0"/>
                </a:rPr>
                <a:t>Saccharomices Ellipsoideous.</a:t>
              </a:r>
              <a:endParaRPr lang="es-ES" sz="2200" b="1">
                <a:solidFill>
                  <a:schemeClr val="bg1"/>
                </a:solidFill>
                <a:latin typeface="AvantGarde Bk BT" pitchFamily="34" charset="0"/>
              </a:endParaRPr>
            </a:p>
          </p:txBody>
        </p:sp>
        <p:pic>
          <p:nvPicPr>
            <p:cNvPr id="33805" name="Picture 24" descr="LEVADURA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00" y="1669"/>
              <a:ext cx="768" cy="49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pic>
          <p:nvPicPr>
            <p:cNvPr id="33806" name="Picture 25" descr="GRUPO LEVADURA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00" y="1093"/>
              <a:ext cx="768" cy="50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</p:grpSp>
      <p:sp>
        <p:nvSpPr>
          <p:cNvPr id="56346" name="Text Box 26"/>
          <p:cNvSpPr txBox="1">
            <a:spLocks noChangeArrowheads="1"/>
          </p:cNvSpPr>
          <p:nvPr/>
        </p:nvSpPr>
        <p:spPr bwMode="auto">
          <a:xfrm>
            <a:off x="914400" y="2743200"/>
            <a:ext cx="7923213" cy="143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eaLnBrk="0" hangingPunct="0">
              <a:spcBef>
                <a:spcPct val="50000"/>
              </a:spcBef>
              <a:buClr>
                <a:srgbClr val="6666FF"/>
              </a:buClr>
              <a:buFontTx/>
              <a:buChar char="•"/>
            </a:pPr>
            <a:r>
              <a:rPr lang="es-ES" sz="2200">
                <a:latin typeface="AvantGarde Bk BT" pitchFamily="34" charset="0"/>
              </a:rPr>
              <a:t>Protects the wine from oxidation.</a:t>
            </a:r>
          </a:p>
          <a:p>
            <a:pPr marL="381000" indent="-381000" eaLnBrk="0" hangingPunct="0">
              <a:spcBef>
                <a:spcPct val="50000"/>
              </a:spcBef>
              <a:buClr>
                <a:srgbClr val="6666FF"/>
              </a:buClr>
              <a:buFontTx/>
              <a:buChar char="•"/>
            </a:pPr>
            <a:r>
              <a:rPr lang="es-ES" sz="2200">
                <a:latin typeface="AvantGarde Bk BT" pitchFamily="34" charset="0"/>
              </a:rPr>
              <a:t>Permanent interaction with the wine.</a:t>
            </a:r>
          </a:p>
          <a:p>
            <a:pPr marL="381000" indent="-381000" eaLnBrk="0" hangingPunct="0">
              <a:spcBef>
                <a:spcPct val="50000"/>
              </a:spcBef>
              <a:buClr>
                <a:srgbClr val="6666FF"/>
              </a:buClr>
              <a:buFontTx/>
              <a:buChar char="•"/>
            </a:pPr>
            <a:r>
              <a:rPr lang="es-ES" sz="2200">
                <a:latin typeface="AvantGarde Bk BT" pitchFamily="34" charset="0"/>
              </a:rPr>
              <a:t>Requires precise living conditions:</a:t>
            </a:r>
          </a:p>
        </p:txBody>
      </p:sp>
      <p:sp>
        <p:nvSpPr>
          <p:cNvPr id="33803" name="Text Box 28"/>
          <p:cNvSpPr txBox="1">
            <a:spLocks noChangeArrowheads="1"/>
          </p:cNvSpPr>
          <p:nvPr/>
        </p:nvSpPr>
        <p:spPr bwMode="auto">
          <a:xfrm>
            <a:off x="673100" y="76200"/>
            <a:ext cx="2595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Sherry wine-making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9" grpId="0" autoUpdateAnimBg="0"/>
      <p:bldP spid="56330" grpId="0" autoUpdateAnimBg="0"/>
      <p:bldP spid="5634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475" y="685800"/>
            <a:ext cx="420052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609600" y="700088"/>
            <a:ext cx="26193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The fortification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3657600" y="1371600"/>
            <a:ext cx="5486400" cy="2057400"/>
          </a:xfrm>
          <a:prstGeom prst="rect">
            <a:avLst/>
          </a:prstGeom>
          <a:gradFill rotWithShape="0">
            <a:gsLst>
              <a:gs pos="0">
                <a:srgbClr val="1C1C1C"/>
              </a:gs>
              <a:gs pos="100000">
                <a:srgbClr val="E8E8E8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371600"/>
            <a:ext cx="2971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4" name="Text Box 6"/>
          <p:cNvSpPr txBox="1">
            <a:spLocks noChangeArrowheads="1"/>
          </p:cNvSpPr>
          <p:nvPr/>
        </p:nvSpPr>
        <p:spPr bwMode="auto">
          <a:xfrm>
            <a:off x="2590800" y="1506538"/>
            <a:ext cx="3003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s-ES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Sensorial classification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3048000" y="1797050"/>
            <a:ext cx="5791200" cy="609600"/>
            <a:chOff x="1920" y="1132"/>
            <a:chExt cx="3648" cy="384"/>
          </a:xfrm>
        </p:grpSpPr>
        <p:sp>
          <p:nvSpPr>
            <p:cNvPr id="34843" name="Rectangle 8"/>
            <p:cNvSpPr>
              <a:spLocks noChangeArrowheads="1"/>
            </p:cNvSpPr>
            <p:nvPr/>
          </p:nvSpPr>
          <p:spPr bwMode="auto">
            <a:xfrm>
              <a:off x="1920" y="1240"/>
              <a:ext cx="3441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marL="292100" indent="-292100" defTabSz="482600" eaLnBrk="0" hangingPunct="0">
                <a:lnSpc>
                  <a:spcPct val="110000"/>
                </a:lnSpc>
                <a:spcBef>
                  <a:spcPct val="75000"/>
                </a:spcBef>
                <a:buFontTx/>
                <a:buChar char="•"/>
              </a:pPr>
              <a:r>
                <a:rPr lang="es-ES_tradnl" sz="2000">
                  <a:solidFill>
                    <a:schemeClr val="bg1"/>
                  </a:solidFill>
                  <a:latin typeface="AvantGarde Bk BT" pitchFamily="34" charset="0"/>
                </a:rPr>
                <a:t>Pale and light wines:</a:t>
              </a:r>
              <a:r>
                <a:rPr lang="es-ES_tradnl" sz="2000">
                  <a:latin typeface="AvantGarde Bk BT" pitchFamily="34" charset="0"/>
                </a:rPr>
                <a:t>     	     </a:t>
              </a:r>
              <a:r>
                <a:rPr lang="es-ES_tradnl" sz="2000" b="1">
                  <a:latin typeface="AvantGarde Bk BT" pitchFamily="34" charset="0"/>
                </a:rPr>
                <a:t>fino</a:t>
              </a:r>
              <a:endParaRPr lang="es-ES_tradnl" sz="2000">
                <a:latin typeface="AvantGarde Bk BT" pitchFamily="34" charset="0"/>
              </a:endParaRPr>
            </a:p>
          </p:txBody>
        </p:sp>
        <p:sp>
          <p:nvSpPr>
            <p:cNvPr id="34844" name="Text Box 9"/>
            <p:cNvSpPr txBox="1">
              <a:spLocks noChangeArrowheads="1"/>
            </p:cNvSpPr>
            <p:nvPr/>
          </p:nvSpPr>
          <p:spPr bwMode="auto">
            <a:xfrm>
              <a:off x="5184" y="1132"/>
              <a:ext cx="384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" sz="3400" b="1">
                  <a:solidFill>
                    <a:srgbClr val="333399"/>
                  </a:solidFill>
                  <a:latin typeface="AvantGarde Bk BT" pitchFamily="34" charset="0"/>
                </a:rPr>
                <a:t>/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3048000" y="2422525"/>
            <a:ext cx="5791200" cy="731838"/>
            <a:chOff x="1920" y="1526"/>
            <a:chExt cx="3648" cy="461"/>
          </a:xfrm>
        </p:grpSpPr>
        <p:sp>
          <p:nvSpPr>
            <p:cNvPr id="34841" name="Rectangle 11"/>
            <p:cNvSpPr>
              <a:spLocks noChangeArrowheads="1"/>
            </p:cNvSpPr>
            <p:nvPr/>
          </p:nvSpPr>
          <p:spPr bwMode="auto">
            <a:xfrm>
              <a:off x="1920" y="1624"/>
              <a:ext cx="3392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marL="292100" indent="-292100" defTabSz="482600" eaLnBrk="0" hangingPunct="0">
                <a:lnSpc>
                  <a:spcPct val="110000"/>
                </a:lnSpc>
                <a:spcBef>
                  <a:spcPct val="75000"/>
                </a:spcBef>
                <a:buFontTx/>
                <a:buChar char="•"/>
              </a:pPr>
              <a:r>
                <a:rPr lang="es-ES_tradnl" sz="2000">
                  <a:solidFill>
                    <a:schemeClr val="bg1"/>
                  </a:solidFill>
                  <a:latin typeface="AvantGarde Bk BT" pitchFamily="34" charset="0"/>
                </a:rPr>
                <a:t>Heavier, darker wines:	   	   </a:t>
              </a:r>
              <a:r>
                <a:rPr lang="es-ES_tradnl" sz="2000" b="1">
                  <a:latin typeface="AvantGarde Bk BT" pitchFamily="34" charset="0"/>
                </a:rPr>
                <a:t>oloroso</a:t>
              </a:r>
              <a:endParaRPr lang="es-ES_tradnl" sz="2000">
                <a:latin typeface="AvantGarde Bk BT" pitchFamily="34" charset="0"/>
              </a:endParaRPr>
            </a:p>
          </p:txBody>
        </p:sp>
        <p:sp>
          <p:nvSpPr>
            <p:cNvPr id="34842" name="Text Box 12"/>
            <p:cNvSpPr txBox="1">
              <a:spLocks noChangeArrowheads="1"/>
            </p:cNvSpPr>
            <p:nvPr/>
          </p:nvSpPr>
          <p:spPr bwMode="auto">
            <a:xfrm>
              <a:off x="5174" y="1526"/>
              <a:ext cx="394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" sz="4200">
                  <a:solidFill>
                    <a:srgbClr val="333399"/>
                  </a:solidFill>
                  <a:latin typeface="AvantGarde Bk BT" pitchFamily="34" charset="0"/>
                </a:rPr>
                <a:t>O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685800" y="3200400"/>
            <a:ext cx="8229600" cy="1600200"/>
            <a:chOff x="1056" y="2016"/>
            <a:chExt cx="4080" cy="1008"/>
          </a:xfrm>
        </p:grpSpPr>
        <p:sp>
          <p:nvSpPr>
            <p:cNvPr id="114702" name="Rectangle 14"/>
            <p:cNvSpPr>
              <a:spLocks noChangeArrowheads="1"/>
            </p:cNvSpPr>
            <p:nvPr/>
          </p:nvSpPr>
          <p:spPr bwMode="auto">
            <a:xfrm>
              <a:off x="1056" y="2496"/>
              <a:ext cx="4080" cy="5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marL="292100" indent="-292100" algn="ctr" defTabSz="762000" eaLnBrk="0" hangingPunct="0">
                <a:spcBef>
                  <a:spcPct val="25000"/>
                </a:spcBef>
                <a:defRPr/>
              </a:pPr>
              <a:r>
                <a:rPr lang="es-ES_tradnl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fortification</a:t>
              </a:r>
              <a:r>
                <a:rPr lang="es-ES_tradnl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 = addition of pure wine distillate</a:t>
              </a:r>
            </a:p>
            <a:p>
              <a:pPr marL="292100" indent="-292100" algn="ctr" defTabSz="762000" eaLnBrk="0" hangingPunct="0">
                <a:spcBef>
                  <a:spcPct val="25000"/>
                </a:spcBef>
                <a:defRPr/>
              </a:pPr>
              <a:r>
                <a:rPr lang="es-ES_tradnl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objective: increase the wine´s alcoholic strength</a:t>
              </a:r>
              <a:endParaRPr lang="es-ES_tradnl"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endParaRPr>
            </a:p>
          </p:txBody>
        </p:sp>
        <p:sp>
          <p:nvSpPr>
            <p:cNvPr id="34840" name="AutoShape 15"/>
            <p:cNvSpPr>
              <a:spLocks noChangeArrowheads="1"/>
            </p:cNvSpPr>
            <p:nvPr/>
          </p:nvSpPr>
          <p:spPr bwMode="auto">
            <a:xfrm>
              <a:off x="2400" y="2016"/>
              <a:ext cx="1344" cy="480"/>
            </a:xfrm>
            <a:prstGeom prst="downArrow">
              <a:avLst>
                <a:gd name="adj1" fmla="val 64287"/>
                <a:gd name="adj2" fmla="val 39815"/>
              </a:avLst>
            </a:prstGeom>
            <a:solidFill>
              <a:schemeClr val="hlink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685800" y="5029200"/>
            <a:ext cx="8458200" cy="1295400"/>
            <a:chOff x="480" y="3120"/>
            <a:chExt cx="5232" cy="816"/>
          </a:xfrm>
        </p:grpSpPr>
        <p:sp>
          <p:nvSpPr>
            <p:cNvPr id="34834" name="Rectangle 17"/>
            <p:cNvSpPr>
              <a:spLocks noChangeArrowheads="1"/>
            </p:cNvSpPr>
            <p:nvPr/>
          </p:nvSpPr>
          <p:spPr bwMode="auto">
            <a:xfrm>
              <a:off x="480" y="3120"/>
              <a:ext cx="5232" cy="816"/>
            </a:xfrm>
            <a:prstGeom prst="rect">
              <a:avLst/>
            </a:prstGeom>
            <a:gradFill rotWithShape="0">
              <a:gsLst>
                <a:gs pos="0">
                  <a:srgbClr val="FEC154"/>
                </a:gs>
                <a:gs pos="100000">
                  <a:srgbClr val="FFF2DA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835" name="Oval 18"/>
            <p:cNvSpPr>
              <a:spLocks noChangeArrowheads="1"/>
            </p:cNvSpPr>
            <p:nvPr/>
          </p:nvSpPr>
          <p:spPr bwMode="auto">
            <a:xfrm>
              <a:off x="2688" y="3360"/>
              <a:ext cx="336" cy="336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4707" name="Text Box 19"/>
            <p:cNvSpPr txBox="1">
              <a:spLocks noChangeArrowheads="1"/>
            </p:cNvSpPr>
            <p:nvPr/>
          </p:nvSpPr>
          <p:spPr bwMode="auto">
            <a:xfrm>
              <a:off x="1057" y="3421"/>
              <a:ext cx="19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s-E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  Fino  </a:t>
              </a:r>
              <a:r>
                <a:rPr lang="es-E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  <a:sym typeface="Wingdings" pitchFamily="2" charset="2"/>
                </a:rPr>
                <a:t></a:t>
              </a:r>
              <a:r>
                <a:rPr lang="es-E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  fortified up to  </a:t>
              </a:r>
              <a:r>
                <a:rPr lang="es-ES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 </a:t>
              </a:r>
              <a:r>
                <a:rPr lang="es-E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 </a:t>
              </a:r>
              <a:r>
                <a:rPr lang="es-ES" sz="2000">
                  <a:latin typeface="AvantGarde Bk BT" pitchFamily="34" charset="0"/>
                </a:rPr>
                <a:t>15º</a:t>
              </a:r>
              <a:endParaRPr lang="es-ES"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endParaRPr>
            </a:p>
          </p:txBody>
        </p:sp>
        <p:sp>
          <p:nvSpPr>
            <p:cNvPr id="34837" name="AutoShape 20"/>
            <p:cNvSpPr>
              <a:spLocks noChangeArrowheads="1"/>
            </p:cNvSpPr>
            <p:nvPr/>
          </p:nvSpPr>
          <p:spPr bwMode="auto">
            <a:xfrm>
              <a:off x="576" y="3168"/>
              <a:ext cx="432" cy="672"/>
            </a:xfrm>
            <a:prstGeom prst="can">
              <a:avLst>
                <a:gd name="adj" fmla="val 38889"/>
              </a:avLst>
            </a:prstGeom>
            <a:gradFill rotWithShape="0">
              <a:gsLst>
                <a:gs pos="0">
                  <a:srgbClr val="C8C8C8"/>
                </a:gs>
                <a:gs pos="100000">
                  <a:srgbClr val="5F5F5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838" name="Text Box 21"/>
            <p:cNvSpPr txBox="1">
              <a:spLocks noChangeArrowheads="1"/>
            </p:cNvSpPr>
            <p:nvPr/>
          </p:nvSpPr>
          <p:spPr bwMode="auto">
            <a:xfrm>
              <a:off x="652" y="3360"/>
              <a:ext cx="308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s-ES" sz="3400" b="1">
                  <a:solidFill>
                    <a:srgbClr val="333399"/>
                  </a:solidFill>
                  <a:latin typeface="AvantGarde Bk BT" pitchFamily="34" charset="0"/>
                </a:rPr>
                <a:t>/</a:t>
              </a:r>
            </a:p>
          </p:txBody>
        </p:sp>
      </p:grpSp>
      <p:grpSp>
        <p:nvGrpSpPr>
          <p:cNvPr id="6" name="Group 22"/>
          <p:cNvGrpSpPr>
            <a:grpSpLocks/>
          </p:cNvGrpSpPr>
          <p:nvPr/>
        </p:nvGrpSpPr>
        <p:grpSpPr bwMode="auto">
          <a:xfrm>
            <a:off x="4876800" y="5105400"/>
            <a:ext cx="4191000" cy="1143000"/>
            <a:chOff x="3072" y="3168"/>
            <a:chExt cx="2640" cy="720"/>
          </a:xfrm>
        </p:grpSpPr>
        <p:sp>
          <p:nvSpPr>
            <p:cNvPr id="34830" name="Oval 23"/>
            <p:cNvSpPr>
              <a:spLocks noChangeArrowheads="1"/>
            </p:cNvSpPr>
            <p:nvPr/>
          </p:nvSpPr>
          <p:spPr bwMode="auto">
            <a:xfrm>
              <a:off x="5376" y="3360"/>
              <a:ext cx="336" cy="336"/>
            </a:xfrm>
            <a:prstGeom prst="ellipse">
              <a:avLst/>
            </a:prstGeom>
            <a:solidFill>
              <a:srgbClr val="FECF7A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831" name="AutoShape 24"/>
            <p:cNvSpPr>
              <a:spLocks noChangeArrowheads="1"/>
            </p:cNvSpPr>
            <p:nvPr/>
          </p:nvSpPr>
          <p:spPr bwMode="auto">
            <a:xfrm>
              <a:off x="3072" y="3168"/>
              <a:ext cx="432" cy="720"/>
            </a:xfrm>
            <a:prstGeom prst="can">
              <a:avLst>
                <a:gd name="adj" fmla="val 41667"/>
              </a:avLst>
            </a:prstGeom>
            <a:gradFill rotWithShape="0">
              <a:gsLst>
                <a:gs pos="0">
                  <a:srgbClr val="C8C8C8"/>
                </a:gs>
                <a:gs pos="100000">
                  <a:srgbClr val="5F5F5F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832" name="Text Box 25"/>
            <p:cNvSpPr txBox="1">
              <a:spLocks noChangeArrowheads="1"/>
            </p:cNvSpPr>
            <p:nvPr/>
          </p:nvSpPr>
          <p:spPr bwMode="auto">
            <a:xfrm>
              <a:off x="3100" y="3331"/>
              <a:ext cx="404" cy="4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s-ES" sz="4200">
                  <a:solidFill>
                    <a:srgbClr val="333399"/>
                  </a:solidFill>
                  <a:latin typeface="AvantGarde Bk BT" pitchFamily="34" charset="0"/>
                </a:rPr>
                <a:t>O</a:t>
              </a:r>
            </a:p>
          </p:txBody>
        </p:sp>
        <p:sp>
          <p:nvSpPr>
            <p:cNvPr id="114714" name="Text Box 26"/>
            <p:cNvSpPr txBox="1">
              <a:spLocks noChangeArrowheads="1"/>
            </p:cNvSpPr>
            <p:nvPr/>
          </p:nvSpPr>
          <p:spPr bwMode="auto">
            <a:xfrm>
              <a:off x="3503" y="3421"/>
              <a:ext cx="2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lnSpc>
                  <a:spcPct val="90000"/>
                </a:lnSpc>
                <a:defRPr/>
              </a:pPr>
              <a:r>
                <a:rPr lang="es-E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 Oloroso  </a:t>
              </a:r>
              <a:r>
                <a:rPr lang="es-E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  <a:sym typeface="Wingdings" pitchFamily="2" charset="2"/>
                </a:rPr>
                <a:t></a:t>
              </a:r>
              <a:r>
                <a:rPr lang="es-ES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  fortified up to   </a:t>
              </a:r>
              <a:r>
                <a:rPr lang="es-E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 17º</a:t>
              </a:r>
              <a:endParaRPr lang="es-ES"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endParaRPr>
            </a:p>
          </p:txBody>
        </p:sp>
      </p:grpSp>
      <p:sp>
        <p:nvSpPr>
          <p:cNvPr id="34828" name="Text Box 27"/>
          <p:cNvSpPr txBox="1">
            <a:spLocks noChangeArrowheads="1"/>
          </p:cNvSpPr>
          <p:nvPr/>
        </p:nvSpPr>
        <p:spPr bwMode="auto">
          <a:xfrm>
            <a:off x="673100" y="76200"/>
            <a:ext cx="2595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Sherry wine-making</a:t>
            </a:r>
          </a:p>
        </p:txBody>
      </p:sp>
      <p:pic>
        <p:nvPicPr>
          <p:cNvPr id="3482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475" y="685800"/>
            <a:ext cx="420052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671638"/>
            <a:ext cx="7010400" cy="244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66800" y="4113213"/>
            <a:ext cx="3505200" cy="2228850"/>
            <a:chOff x="672" y="2591"/>
            <a:chExt cx="2208" cy="1404"/>
          </a:xfrm>
        </p:grpSpPr>
        <p:sp>
          <p:nvSpPr>
            <p:cNvPr id="35851" name="Rectangle 5"/>
            <p:cNvSpPr>
              <a:spLocks noChangeArrowheads="1"/>
            </p:cNvSpPr>
            <p:nvPr/>
          </p:nvSpPr>
          <p:spPr bwMode="auto">
            <a:xfrm>
              <a:off x="672" y="3024"/>
              <a:ext cx="2208" cy="971"/>
            </a:xfrm>
            <a:prstGeom prst="rect">
              <a:avLst/>
            </a:prstGeom>
            <a:solidFill>
              <a:srgbClr val="FECF7A"/>
            </a:solidFill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ct val="50000"/>
                </a:spcBef>
              </a:pPr>
              <a:endParaRPr lang="es-ES" sz="2000" b="1" i="1" u="sng">
                <a:latin typeface="AvantGarde Bk BT" pitchFamily="34" charset="0"/>
              </a:endParaRPr>
            </a:p>
            <a:p>
              <a:pPr algn="ctr" defTabSz="762000" eaLnBrk="0" hangingPunct="0">
                <a:spcBef>
                  <a:spcPct val="50000"/>
                </a:spcBef>
              </a:pPr>
              <a:r>
                <a:rPr lang="es-ES" sz="2000" b="1" i="1" u="sng">
                  <a:latin typeface="AvantGarde Bk BT" pitchFamily="34" charset="0"/>
                </a:rPr>
                <a:t>Biological ageing</a:t>
              </a:r>
              <a:endParaRPr lang="es-ES" sz="1800">
                <a:latin typeface="AvantGarde Bk BT" pitchFamily="34" charset="0"/>
              </a:endParaRPr>
            </a:p>
            <a:p>
              <a:pPr algn="ctr" defTabSz="762000" eaLnBrk="0" hangingPunct="0">
                <a:spcBef>
                  <a:spcPct val="50000"/>
                </a:spcBef>
              </a:pPr>
              <a:r>
                <a:rPr lang="es-ES" sz="1800">
                  <a:latin typeface="AvantGarde Bk BT" pitchFamily="34" charset="0"/>
                </a:rPr>
                <a:t> The flor protects the wine     from oxidation</a:t>
              </a:r>
              <a:endParaRPr lang="es-ES" sz="1600">
                <a:latin typeface="AvantGarde Bk BT" pitchFamily="34" charset="0"/>
              </a:endParaRPr>
            </a:p>
          </p:txBody>
        </p:sp>
        <p:sp>
          <p:nvSpPr>
            <p:cNvPr id="35852" name="AutoShape 6"/>
            <p:cNvSpPr>
              <a:spLocks noChangeArrowheads="1"/>
            </p:cNvSpPr>
            <p:nvPr/>
          </p:nvSpPr>
          <p:spPr bwMode="auto">
            <a:xfrm rot="5400000">
              <a:off x="1439" y="1824"/>
              <a:ext cx="673" cy="2208"/>
            </a:xfrm>
            <a:prstGeom prst="homePlate">
              <a:avLst>
                <a:gd name="adj" fmla="val 28977"/>
              </a:avLst>
            </a:prstGeom>
            <a:gradFill rotWithShape="0">
              <a:gsLst>
                <a:gs pos="0">
                  <a:srgbClr val="FECF7A"/>
                </a:gs>
                <a:gs pos="100000">
                  <a:srgbClr val="FFFF9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 eaLnBrk="0" hangingPunct="0">
                <a:lnSpc>
                  <a:spcPct val="160000"/>
                </a:lnSpc>
                <a:spcBef>
                  <a:spcPct val="50000"/>
                </a:spcBef>
              </a:pPr>
              <a:r>
                <a:rPr lang="es-ES" sz="2200">
                  <a:latin typeface="AvantGarde Bk BT" pitchFamily="34" charset="0"/>
                </a:rPr>
                <a:t>at 15º alc. </a:t>
              </a:r>
            </a:p>
            <a:p>
              <a:pPr algn="ctr" eaLnBrk="0" hangingPunct="0">
                <a:lnSpc>
                  <a:spcPct val="70000"/>
                </a:lnSpc>
              </a:pPr>
              <a:r>
                <a:rPr lang="es-ES" sz="2200">
                  <a:latin typeface="AvantGarde Bk BT" pitchFamily="34" charset="0"/>
                </a:rPr>
                <a:t>The wine keeps the </a:t>
              </a:r>
              <a:r>
                <a:rPr lang="es-ES" sz="2200" b="1">
                  <a:latin typeface="AvantGarde Bk BT" pitchFamily="34" charset="0"/>
                </a:rPr>
                <a:t>flor</a:t>
              </a:r>
            </a:p>
            <a:p>
              <a:pPr algn="ctr" eaLnBrk="0" hangingPunct="0">
                <a:lnSpc>
                  <a:spcPct val="70000"/>
                </a:lnSpc>
              </a:pPr>
              <a:endParaRPr lang="es-ES" sz="2200">
                <a:latin typeface="AvantGarde Bk BT" pitchFamily="34" charset="0"/>
              </a:endParaRPr>
            </a:p>
          </p:txBody>
        </p:sp>
      </p:grpSp>
      <p:sp>
        <p:nvSpPr>
          <p:cNvPr id="35845" name="Text Box 7"/>
          <p:cNvSpPr txBox="1">
            <a:spLocks noChangeArrowheads="1"/>
          </p:cNvSpPr>
          <p:nvPr/>
        </p:nvSpPr>
        <p:spPr bwMode="auto">
          <a:xfrm>
            <a:off x="914400" y="744538"/>
            <a:ext cx="7315200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377825" eaLnBrk="0" hangingPunct="0">
              <a:lnSpc>
                <a:spcPct val="90000"/>
              </a:lnSpc>
            </a:pPr>
            <a:r>
              <a:rPr lang="en-GB" sz="2800">
                <a:solidFill>
                  <a:srgbClr val="E88A00"/>
                </a:solidFill>
                <a:latin typeface="AvantGarde Bk BT" pitchFamily="34" charset="0"/>
              </a:rPr>
              <a:t>The different levels of alcohol will determine</a:t>
            </a:r>
          </a:p>
          <a:p>
            <a:pPr algn="ctr" defTabSz="377825" eaLnBrk="0" hangingPunct="0">
              <a:lnSpc>
                <a:spcPct val="90000"/>
              </a:lnSpc>
            </a:pPr>
            <a:r>
              <a:rPr lang="en-GB" sz="2800">
                <a:solidFill>
                  <a:srgbClr val="E88A00"/>
                </a:solidFill>
                <a:latin typeface="AvantGarde Bk BT" pitchFamily="34" charset="0"/>
              </a:rPr>
              <a:t>the future </a:t>
            </a:r>
            <a:r>
              <a:rPr lang="en-GB" sz="2800" b="1">
                <a:solidFill>
                  <a:srgbClr val="E88A00"/>
                </a:solidFill>
                <a:latin typeface="AvantGarde Bk BT" pitchFamily="34" charset="0"/>
              </a:rPr>
              <a:t>ageing</a:t>
            </a:r>
            <a:r>
              <a:rPr lang="en-GB" sz="2800">
                <a:solidFill>
                  <a:srgbClr val="E88A00"/>
                </a:solidFill>
                <a:latin typeface="AvantGarde Bk BT" pitchFamily="34" charset="0"/>
              </a:rPr>
              <a:t> of sherry inside the casks</a:t>
            </a:r>
            <a:endParaRPr lang="es-ES" sz="2800">
              <a:solidFill>
                <a:srgbClr val="E88A00"/>
              </a:solidFill>
              <a:latin typeface="AvantGarde Bk BT" pitchFamily="34" charset="0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572000" y="4114800"/>
            <a:ext cx="3505200" cy="2227263"/>
            <a:chOff x="2880" y="2592"/>
            <a:chExt cx="2208" cy="1403"/>
          </a:xfrm>
        </p:grpSpPr>
        <p:sp>
          <p:nvSpPr>
            <p:cNvPr id="35849" name="Rectangle 9"/>
            <p:cNvSpPr>
              <a:spLocks noChangeArrowheads="1"/>
            </p:cNvSpPr>
            <p:nvPr/>
          </p:nvSpPr>
          <p:spPr bwMode="auto">
            <a:xfrm>
              <a:off x="2880" y="3024"/>
              <a:ext cx="2208" cy="971"/>
            </a:xfrm>
            <a:prstGeom prst="rect">
              <a:avLst/>
            </a:prstGeom>
            <a:solidFill>
              <a:srgbClr val="E87400"/>
            </a:solidFill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ct val="50000"/>
                </a:spcBef>
              </a:pPr>
              <a:endParaRPr lang="es-ES" sz="2000" b="1" i="1" u="sng">
                <a:latin typeface="AvantGarde Bk BT" pitchFamily="34" charset="0"/>
              </a:endParaRPr>
            </a:p>
            <a:p>
              <a:pPr algn="ctr" defTabSz="762000" eaLnBrk="0" hangingPunct="0">
                <a:spcBef>
                  <a:spcPct val="50000"/>
                </a:spcBef>
              </a:pPr>
              <a:r>
                <a:rPr lang="es-ES" sz="2000" b="1" i="1" u="sng">
                  <a:latin typeface="AvantGarde Bk BT" pitchFamily="34" charset="0"/>
                </a:rPr>
                <a:t>Oxidative ageing</a:t>
              </a:r>
              <a:endParaRPr lang="es-ES" sz="1800">
                <a:latin typeface="AvantGarde Bk BT" pitchFamily="34" charset="0"/>
              </a:endParaRPr>
            </a:p>
            <a:p>
              <a:pPr algn="ctr" defTabSz="762000" eaLnBrk="0" hangingPunct="0">
                <a:spcBef>
                  <a:spcPct val="50000"/>
                </a:spcBef>
              </a:pPr>
              <a:r>
                <a:rPr lang="es-ES" sz="1800">
                  <a:latin typeface="AvantGarde Bk BT" pitchFamily="34" charset="0"/>
                </a:rPr>
                <a:t>Without the flor, the wine is exposed to oxidation</a:t>
              </a:r>
              <a:endParaRPr lang="es-ES" sz="1600">
                <a:latin typeface="AvantGarde Bk BT" pitchFamily="34" charset="0"/>
              </a:endParaRPr>
            </a:p>
          </p:txBody>
        </p:sp>
        <p:sp>
          <p:nvSpPr>
            <p:cNvPr id="35850" name="AutoShape 10"/>
            <p:cNvSpPr>
              <a:spLocks noChangeArrowheads="1"/>
            </p:cNvSpPr>
            <p:nvPr/>
          </p:nvSpPr>
          <p:spPr bwMode="auto">
            <a:xfrm rot="5400000">
              <a:off x="3647" y="1825"/>
              <a:ext cx="673" cy="2208"/>
            </a:xfrm>
            <a:prstGeom prst="homePlate">
              <a:avLst>
                <a:gd name="adj" fmla="val 28977"/>
              </a:avLst>
            </a:prstGeom>
            <a:gradFill rotWithShape="0">
              <a:gsLst>
                <a:gs pos="0">
                  <a:srgbClr val="E87400"/>
                </a:gs>
                <a:gs pos="100000">
                  <a:srgbClr val="FECF7A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 eaLnBrk="0" hangingPunct="0">
                <a:lnSpc>
                  <a:spcPct val="160000"/>
                </a:lnSpc>
                <a:spcBef>
                  <a:spcPct val="50000"/>
                </a:spcBef>
              </a:pPr>
              <a:r>
                <a:rPr lang="es-ES" sz="2200">
                  <a:latin typeface="AvantGarde Bk BT" pitchFamily="34" charset="0"/>
                </a:rPr>
                <a:t>at 17º alc. </a:t>
              </a:r>
            </a:p>
            <a:p>
              <a:pPr algn="ctr" eaLnBrk="0" hangingPunct="0">
                <a:lnSpc>
                  <a:spcPct val="70000"/>
                </a:lnSpc>
              </a:pPr>
              <a:r>
                <a:rPr lang="es-ES" sz="2200">
                  <a:latin typeface="AvantGarde Bk BT" pitchFamily="34" charset="0"/>
                </a:rPr>
                <a:t>The wine looses the </a:t>
              </a:r>
              <a:r>
                <a:rPr lang="es-ES" sz="2200" b="1">
                  <a:latin typeface="AvantGarde Bk BT" pitchFamily="34" charset="0"/>
                </a:rPr>
                <a:t>flor</a:t>
              </a:r>
            </a:p>
            <a:p>
              <a:pPr algn="ctr" eaLnBrk="0" hangingPunct="0">
                <a:lnSpc>
                  <a:spcPct val="70000"/>
                </a:lnSpc>
              </a:pPr>
              <a:endParaRPr lang="es-ES" sz="2200">
                <a:latin typeface="AvantGarde Bk BT" pitchFamily="34" charset="0"/>
              </a:endParaRPr>
            </a:p>
          </p:txBody>
        </p:sp>
      </p:grpSp>
      <p:sp>
        <p:nvSpPr>
          <p:cNvPr id="35847" name="Text Box 11"/>
          <p:cNvSpPr txBox="1">
            <a:spLocks noChangeArrowheads="1"/>
          </p:cNvSpPr>
          <p:nvPr/>
        </p:nvSpPr>
        <p:spPr bwMode="auto">
          <a:xfrm>
            <a:off x="673100" y="76200"/>
            <a:ext cx="2595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Sherry wine-making</a:t>
            </a:r>
          </a:p>
        </p:txBody>
      </p:sp>
      <p:pic>
        <p:nvPicPr>
          <p:cNvPr id="3584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475" y="685800"/>
            <a:ext cx="420052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6248400" y="304800"/>
            <a:ext cx="2514600" cy="6096000"/>
            <a:chOff x="3936" y="144"/>
            <a:chExt cx="1584" cy="3840"/>
          </a:xfrm>
        </p:grpSpPr>
        <p:sp>
          <p:nvSpPr>
            <p:cNvPr id="36899" name="Rectangle 4"/>
            <p:cNvSpPr>
              <a:spLocks noChangeArrowheads="1"/>
            </p:cNvSpPr>
            <p:nvPr/>
          </p:nvSpPr>
          <p:spPr bwMode="auto">
            <a:xfrm>
              <a:off x="3936" y="144"/>
              <a:ext cx="1584" cy="38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3690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28" y="288"/>
              <a:ext cx="1200" cy="1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90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84" y="1728"/>
              <a:ext cx="1344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902" name="Rectangle 7"/>
            <p:cNvSpPr>
              <a:spLocks noChangeArrowheads="1"/>
            </p:cNvSpPr>
            <p:nvPr/>
          </p:nvSpPr>
          <p:spPr bwMode="auto">
            <a:xfrm>
              <a:off x="3936" y="144"/>
              <a:ext cx="240" cy="38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36868" name="Text Box 8"/>
          <p:cNvSpPr txBox="1">
            <a:spLocks noChangeArrowheads="1"/>
          </p:cNvSpPr>
          <p:nvPr/>
        </p:nvSpPr>
        <p:spPr bwMode="auto">
          <a:xfrm>
            <a:off x="601663" y="700088"/>
            <a:ext cx="59864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The “</a:t>
            </a:r>
            <a:r>
              <a:rPr lang="es-ES_tradnl" sz="2800" i="1">
                <a:solidFill>
                  <a:srgbClr val="E88A00"/>
                </a:solidFill>
                <a:latin typeface="AvantGarde Bk BT" pitchFamily="34" charset="0"/>
              </a:rPr>
              <a:t>crianza</a:t>
            </a:r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” – the ageing of Sherry 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sp>
        <p:nvSpPr>
          <p:cNvPr id="116745" name="Text Box 9"/>
          <p:cNvSpPr txBox="1">
            <a:spLocks noChangeArrowheads="1"/>
          </p:cNvSpPr>
          <p:nvPr/>
        </p:nvSpPr>
        <p:spPr bwMode="auto">
          <a:xfrm>
            <a:off x="762000" y="2971800"/>
            <a:ext cx="54864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81000" indent="-381000" eaLnBrk="0" hangingPunct="0">
              <a:buClr>
                <a:srgbClr val="9999FF"/>
              </a:buClr>
              <a:buFontTx/>
              <a:buChar char="•"/>
              <a:defRPr/>
            </a:pPr>
            <a:endParaRPr lang="es-ES">
              <a:effectLst>
                <a:outerShdw blurRad="38100" dist="38100" dir="2700000" algn="tl">
                  <a:srgbClr val="C0C0C0"/>
                </a:outerShdw>
              </a:effectLst>
              <a:latin typeface="AvantGarde Bk BT" pitchFamily="34" charset="0"/>
            </a:endParaRPr>
          </a:p>
          <a:p>
            <a:pPr marL="381000" indent="-381000" eaLnBrk="0" hangingPunct="0">
              <a:buClr>
                <a:srgbClr val="9999FF"/>
              </a:buClr>
              <a:buFontTx/>
              <a:buChar char="•"/>
              <a:defRPr/>
            </a:pPr>
            <a:endParaRPr lang="es-ES">
              <a:effectLst>
                <a:outerShdw blurRad="38100" dist="38100" dir="2700000" algn="tl">
                  <a:srgbClr val="C0C0C0"/>
                </a:outerShdw>
              </a:effectLst>
              <a:latin typeface="AvantGarde Bk BT" pitchFamily="34" charset="0"/>
            </a:endParaRPr>
          </a:p>
          <a:p>
            <a:pPr marL="381000" indent="-381000" eaLnBrk="0" hangingPunct="0">
              <a:buClr>
                <a:srgbClr val="9999FF"/>
              </a:buClr>
              <a:buFontTx/>
              <a:buChar char="•"/>
              <a:defRPr/>
            </a:pPr>
            <a:r>
              <a:rPr lang="es-ES"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Genuine ageing method of “</a:t>
            </a:r>
            <a:r>
              <a:rPr lang="es-ES" i="1"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criaderas y solera</a:t>
            </a:r>
            <a:r>
              <a:rPr lang="es-ES"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”.</a:t>
            </a:r>
          </a:p>
        </p:txBody>
      </p:sp>
      <p:sp>
        <p:nvSpPr>
          <p:cNvPr id="116746" name="Text Box 10"/>
          <p:cNvSpPr txBox="1">
            <a:spLocks noChangeArrowheads="1"/>
          </p:cNvSpPr>
          <p:nvPr/>
        </p:nvSpPr>
        <p:spPr bwMode="auto">
          <a:xfrm>
            <a:off x="762000" y="2209800"/>
            <a:ext cx="5486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81000" indent="-381000" eaLnBrk="0" hangingPunct="0">
              <a:buClr>
                <a:srgbClr val="9999FF"/>
              </a:buClr>
              <a:buFontTx/>
              <a:buChar char="•"/>
              <a:defRPr/>
            </a:pPr>
            <a:endParaRPr lang="es-ES">
              <a:effectLst>
                <a:outerShdw blurRad="38100" dist="38100" dir="2700000" algn="tl">
                  <a:srgbClr val="C0C0C0"/>
                </a:outerShdw>
              </a:effectLst>
              <a:latin typeface="AvantGarde Bk BT" pitchFamily="34" charset="0"/>
            </a:endParaRPr>
          </a:p>
          <a:p>
            <a:pPr marL="381000" indent="-381000" eaLnBrk="0" hangingPunct="0">
              <a:buClr>
                <a:srgbClr val="9999FF"/>
              </a:buClr>
              <a:buFontTx/>
              <a:buChar char="•"/>
              <a:defRPr/>
            </a:pPr>
            <a:r>
              <a:rPr lang="es-ES"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Three years minimum ageing in wood.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762000" y="1447800"/>
            <a:ext cx="7620000" cy="4876800"/>
            <a:chOff x="480" y="912"/>
            <a:chExt cx="4800" cy="3072"/>
          </a:xfrm>
        </p:grpSpPr>
        <p:sp>
          <p:nvSpPr>
            <p:cNvPr id="116748" name="Text Box 12"/>
            <p:cNvSpPr txBox="1">
              <a:spLocks noChangeArrowheads="1"/>
            </p:cNvSpPr>
            <p:nvPr/>
          </p:nvSpPr>
          <p:spPr bwMode="auto">
            <a:xfrm>
              <a:off x="480" y="912"/>
              <a:ext cx="2575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381000" indent="-381000" eaLnBrk="0" hangingPunct="0">
                <a:buClr>
                  <a:srgbClr val="9999FF"/>
                </a:buClr>
                <a:buFontTx/>
                <a:buChar char="•"/>
                <a:defRPr/>
              </a:pPr>
              <a:r>
                <a:rPr lang="es-ES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Use of oak “</a:t>
              </a:r>
              <a:r>
                <a:rPr lang="es-ES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botas</a:t>
              </a:r>
              <a:r>
                <a:rPr lang="es-ES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” (butts) </a:t>
              </a:r>
            </a:p>
            <a:p>
              <a:pPr marL="381000" indent="-381000" eaLnBrk="0" hangingPunct="0">
                <a:buClr>
                  <a:srgbClr val="9999FF"/>
                </a:buClr>
                <a:defRPr/>
              </a:pPr>
              <a:r>
                <a:rPr lang="es-ES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     of American Oak.</a:t>
              </a:r>
            </a:p>
          </p:txBody>
        </p:sp>
        <p:grpSp>
          <p:nvGrpSpPr>
            <p:cNvPr id="36875" name="Group 13"/>
            <p:cNvGrpSpPr>
              <a:grpSpLocks/>
            </p:cNvGrpSpPr>
            <p:nvPr/>
          </p:nvGrpSpPr>
          <p:grpSpPr bwMode="auto">
            <a:xfrm>
              <a:off x="576" y="2880"/>
              <a:ext cx="4704" cy="1104"/>
              <a:chOff x="576" y="2880"/>
              <a:chExt cx="4704" cy="1104"/>
            </a:xfrm>
          </p:grpSpPr>
          <p:grpSp>
            <p:nvGrpSpPr>
              <p:cNvPr id="36876" name="Group 14"/>
              <p:cNvGrpSpPr>
                <a:grpSpLocks/>
              </p:cNvGrpSpPr>
              <p:nvPr/>
            </p:nvGrpSpPr>
            <p:grpSpPr bwMode="auto">
              <a:xfrm>
                <a:off x="576" y="2880"/>
                <a:ext cx="4704" cy="1104"/>
                <a:chOff x="288" y="2832"/>
                <a:chExt cx="4704" cy="1104"/>
              </a:xfrm>
            </p:grpSpPr>
            <p:sp>
              <p:nvSpPr>
                <p:cNvPr id="36878" name="Rectangle 15"/>
                <p:cNvSpPr>
                  <a:spLocks noChangeArrowheads="1"/>
                </p:cNvSpPr>
                <p:nvPr/>
              </p:nvSpPr>
              <p:spPr bwMode="auto">
                <a:xfrm>
                  <a:off x="288" y="2832"/>
                  <a:ext cx="4032" cy="1104"/>
                </a:xfrm>
                <a:prstGeom prst="rect">
                  <a:avLst/>
                </a:prstGeom>
                <a:gradFill rotWithShape="0">
                  <a:gsLst>
                    <a:gs pos="0">
                      <a:srgbClr val="EBEBFF"/>
                    </a:gs>
                    <a:gs pos="100000">
                      <a:srgbClr val="F9F9FF"/>
                    </a:gs>
                  </a:gsLst>
                  <a:lin ang="0" scaled="1"/>
                </a:gra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36879" name="Group 16"/>
                <p:cNvGrpSpPr>
                  <a:grpSpLocks/>
                </p:cNvGrpSpPr>
                <p:nvPr/>
              </p:nvGrpSpPr>
              <p:grpSpPr bwMode="auto">
                <a:xfrm>
                  <a:off x="3984" y="2880"/>
                  <a:ext cx="1008" cy="1008"/>
                  <a:chOff x="4752" y="2976"/>
                  <a:chExt cx="768" cy="768"/>
                </a:xfrm>
              </p:grpSpPr>
              <p:grpSp>
                <p:nvGrpSpPr>
                  <p:cNvPr id="36880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4752" y="2976"/>
                    <a:ext cx="768" cy="768"/>
                    <a:chOff x="1056" y="2544"/>
                    <a:chExt cx="768" cy="768"/>
                  </a:xfrm>
                </p:grpSpPr>
                <p:sp>
                  <p:nvSpPr>
                    <p:cNvPr id="36882" name="Oval 18" descr="Madera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056" y="2544"/>
                      <a:ext cx="768" cy="768"/>
                    </a:xfrm>
                    <a:prstGeom prst="ellipse">
                      <a:avLst/>
                    </a:prstGeom>
                    <a:blipFill dpi="0" rotWithShape="0">
                      <a:blip r:embed="rId5" cstate="print"/>
                      <a:srcRect/>
                      <a:tile tx="0" ty="0" sx="100000" sy="100000" flip="none" algn="tl"/>
                    </a:blipFill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36883" name="Line 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440" y="2544"/>
                      <a:ext cx="0" cy="76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884" name="Line 20"/>
                    <p:cNvSpPr>
                      <a:spLocks noChangeShapeType="1"/>
                    </p:cNvSpPr>
                    <p:nvPr/>
                  </p:nvSpPr>
                  <p:spPr bwMode="auto">
                    <a:xfrm rot="-5400000">
                      <a:off x="1440" y="2544"/>
                      <a:ext cx="0" cy="76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885" name="Line 21"/>
                    <p:cNvSpPr>
                      <a:spLocks noChangeShapeType="1"/>
                    </p:cNvSpPr>
                    <p:nvPr/>
                  </p:nvSpPr>
                  <p:spPr bwMode="auto">
                    <a:xfrm rot="-5400000">
                      <a:off x="1200" y="2640"/>
                      <a:ext cx="480" cy="5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886" name="Line 22"/>
                    <p:cNvSpPr>
                      <a:spLocks noChangeShapeType="1"/>
                    </p:cNvSpPr>
                    <p:nvPr/>
                  </p:nvSpPr>
                  <p:spPr bwMode="auto">
                    <a:xfrm rot="10800000">
                      <a:off x="1200" y="2640"/>
                      <a:ext cx="480" cy="576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887" name="Line 23"/>
                    <p:cNvSpPr>
                      <a:spLocks noChangeShapeType="1"/>
                    </p:cNvSpPr>
                    <p:nvPr/>
                  </p:nvSpPr>
                  <p:spPr bwMode="auto">
                    <a:xfrm rot="10800000">
                      <a:off x="1104" y="2736"/>
                      <a:ext cx="672" cy="3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888" name="Line 24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1104" y="2736"/>
                      <a:ext cx="672" cy="38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889" name="Line 25"/>
                    <p:cNvSpPr>
                      <a:spLocks noChangeShapeType="1"/>
                    </p:cNvSpPr>
                    <p:nvPr/>
                  </p:nvSpPr>
                  <p:spPr bwMode="auto">
                    <a:xfrm rot="5400000" flipV="1">
                      <a:off x="1344" y="2544"/>
                      <a:ext cx="192" cy="76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890" name="Line 26"/>
                    <p:cNvSpPr>
                      <a:spLocks noChangeShapeType="1"/>
                    </p:cNvSpPr>
                    <p:nvPr/>
                  </p:nvSpPr>
                  <p:spPr bwMode="auto">
                    <a:xfrm rot="10800000">
                      <a:off x="1248" y="2592"/>
                      <a:ext cx="384" cy="6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891" name="Line 27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1248" y="2592"/>
                      <a:ext cx="384" cy="67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892" name="Line 28"/>
                    <p:cNvSpPr>
                      <a:spLocks noChangeShapeType="1"/>
                    </p:cNvSpPr>
                    <p:nvPr/>
                  </p:nvSpPr>
                  <p:spPr bwMode="auto">
                    <a:xfrm rot="5400000">
                      <a:off x="1344" y="2544"/>
                      <a:ext cx="192" cy="768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893" name="Line 29"/>
                    <p:cNvSpPr>
                      <a:spLocks noChangeShapeType="1"/>
                    </p:cNvSpPr>
                    <p:nvPr/>
                  </p:nvSpPr>
                  <p:spPr bwMode="auto">
                    <a:xfrm rot="16200000" flipV="1">
                      <a:off x="1056" y="2832"/>
                      <a:ext cx="768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894" name="Line 30"/>
                    <p:cNvSpPr>
                      <a:spLocks noChangeShapeType="1"/>
                    </p:cNvSpPr>
                    <p:nvPr/>
                  </p:nvSpPr>
                  <p:spPr bwMode="auto">
                    <a:xfrm rot="5400000" flipH="1" flipV="1">
                      <a:off x="1056" y="2832"/>
                      <a:ext cx="768" cy="192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6895" name="Oval 31" descr="Nogal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04" y="2592"/>
                      <a:ext cx="672" cy="672"/>
                    </a:xfrm>
                    <a:prstGeom prst="ellipse">
                      <a:avLst/>
                    </a:prstGeom>
                    <a:blipFill dpi="0" rotWithShape="0">
                      <a:blip r:embed="rId6" cstate="print"/>
                      <a:srcRect/>
                      <a:tile tx="0" ty="0" sx="100000" sy="100000" flip="none" algn="tl"/>
                    </a:blip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36896" name="Group 3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103" y="2592"/>
                      <a:ext cx="676" cy="675"/>
                      <a:chOff x="1103" y="2592"/>
                      <a:chExt cx="676" cy="675"/>
                    </a:xfrm>
                  </p:grpSpPr>
                  <p:sp>
                    <p:nvSpPr>
                      <p:cNvPr id="36897" name="Freeform 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103" y="2688"/>
                        <a:ext cx="676" cy="579"/>
                      </a:xfrm>
                      <a:custGeom>
                        <a:avLst/>
                        <a:gdLst>
                          <a:gd name="T0" fmla="*/ 103 w 676"/>
                          <a:gd name="T1" fmla="*/ 3 h 579"/>
                          <a:gd name="T2" fmla="*/ 102 w 676"/>
                          <a:gd name="T3" fmla="*/ 2 h 579"/>
                          <a:gd name="T4" fmla="*/ 100 w 676"/>
                          <a:gd name="T5" fmla="*/ 3 h 579"/>
                          <a:gd name="T6" fmla="*/ 100 w 676"/>
                          <a:gd name="T7" fmla="*/ 2 h 579"/>
                          <a:gd name="T8" fmla="*/ 573 w 676"/>
                          <a:gd name="T9" fmla="*/ 2 h 579"/>
                          <a:gd name="T10" fmla="*/ 585 w 676"/>
                          <a:gd name="T11" fmla="*/ 15 h 579"/>
                          <a:gd name="T12" fmla="*/ 630 w 676"/>
                          <a:gd name="T13" fmla="*/ 79 h 579"/>
                          <a:gd name="T14" fmla="*/ 639 w 676"/>
                          <a:gd name="T15" fmla="*/ 97 h 579"/>
                          <a:gd name="T16" fmla="*/ 648 w 676"/>
                          <a:gd name="T17" fmla="*/ 115 h 579"/>
                          <a:gd name="T18" fmla="*/ 654 w 676"/>
                          <a:gd name="T19" fmla="*/ 133 h 579"/>
                          <a:gd name="T20" fmla="*/ 660 w 676"/>
                          <a:gd name="T21" fmla="*/ 151 h 579"/>
                          <a:gd name="T22" fmla="*/ 666 w 676"/>
                          <a:gd name="T23" fmla="*/ 169 h 579"/>
                          <a:gd name="T24" fmla="*/ 672 w 676"/>
                          <a:gd name="T25" fmla="*/ 199 h 579"/>
                          <a:gd name="T26" fmla="*/ 676 w 676"/>
                          <a:gd name="T27" fmla="*/ 240 h 579"/>
                          <a:gd name="T28" fmla="*/ 657 w 676"/>
                          <a:gd name="T29" fmla="*/ 335 h 579"/>
                          <a:gd name="T30" fmla="*/ 651 w 676"/>
                          <a:gd name="T31" fmla="*/ 356 h 579"/>
                          <a:gd name="T32" fmla="*/ 643 w 676"/>
                          <a:gd name="T33" fmla="*/ 377 h 579"/>
                          <a:gd name="T34" fmla="*/ 640 w 676"/>
                          <a:gd name="T35" fmla="*/ 387 h 579"/>
                          <a:gd name="T36" fmla="*/ 624 w 676"/>
                          <a:gd name="T37" fmla="*/ 405 h 579"/>
                          <a:gd name="T38" fmla="*/ 597 w 676"/>
                          <a:gd name="T39" fmla="*/ 450 h 579"/>
                          <a:gd name="T40" fmla="*/ 579 w 676"/>
                          <a:gd name="T41" fmla="*/ 473 h 579"/>
                          <a:gd name="T42" fmla="*/ 558 w 676"/>
                          <a:gd name="T43" fmla="*/ 491 h 579"/>
                          <a:gd name="T44" fmla="*/ 516 w 676"/>
                          <a:gd name="T45" fmla="*/ 519 h 579"/>
                          <a:gd name="T46" fmla="*/ 468 w 676"/>
                          <a:gd name="T47" fmla="*/ 546 h 579"/>
                          <a:gd name="T48" fmla="*/ 447 w 676"/>
                          <a:gd name="T49" fmla="*/ 554 h 579"/>
                          <a:gd name="T50" fmla="*/ 439 w 676"/>
                          <a:gd name="T51" fmla="*/ 557 h 579"/>
                          <a:gd name="T52" fmla="*/ 400 w 676"/>
                          <a:gd name="T53" fmla="*/ 566 h 579"/>
                          <a:gd name="T54" fmla="*/ 379 w 676"/>
                          <a:gd name="T55" fmla="*/ 573 h 579"/>
                          <a:gd name="T56" fmla="*/ 276 w 676"/>
                          <a:gd name="T57" fmla="*/ 570 h 579"/>
                          <a:gd name="T58" fmla="*/ 229 w 676"/>
                          <a:gd name="T59" fmla="*/ 558 h 579"/>
                          <a:gd name="T60" fmla="*/ 202 w 676"/>
                          <a:gd name="T61" fmla="*/ 545 h 579"/>
                          <a:gd name="T62" fmla="*/ 156 w 676"/>
                          <a:gd name="T63" fmla="*/ 521 h 579"/>
                          <a:gd name="T64" fmla="*/ 118 w 676"/>
                          <a:gd name="T65" fmla="*/ 494 h 579"/>
                          <a:gd name="T66" fmla="*/ 75 w 676"/>
                          <a:gd name="T67" fmla="*/ 453 h 579"/>
                          <a:gd name="T68" fmla="*/ 39 w 676"/>
                          <a:gd name="T69" fmla="*/ 395 h 579"/>
                          <a:gd name="T70" fmla="*/ 10 w 676"/>
                          <a:gd name="T71" fmla="*/ 323 h 579"/>
                          <a:gd name="T72" fmla="*/ 6 w 676"/>
                          <a:gd name="T73" fmla="*/ 296 h 579"/>
                          <a:gd name="T74" fmla="*/ 3 w 676"/>
                          <a:gd name="T75" fmla="*/ 260 h 579"/>
                          <a:gd name="T76" fmla="*/ 9 w 676"/>
                          <a:gd name="T77" fmla="*/ 173 h 579"/>
                          <a:gd name="T78" fmla="*/ 16 w 676"/>
                          <a:gd name="T79" fmla="*/ 135 h 579"/>
                          <a:gd name="T80" fmla="*/ 24 w 676"/>
                          <a:gd name="T81" fmla="*/ 117 h 579"/>
                          <a:gd name="T82" fmla="*/ 34 w 676"/>
                          <a:gd name="T83" fmla="*/ 99 h 579"/>
                          <a:gd name="T84" fmla="*/ 66 w 676"/>
                          <a:gd name="T85" fmla="*/ 40 h 579"/>
                          <a:gd name="T86" fmla="*/ 96 w 676"/>
                          <a:gd name="T87" fmla="*/ 6 h 579"/>
                          <a:gd name="T88" fmla="*/ 103 w 676"/>
                          <a:gd name="T89" fmla="*/ 3 h 579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w 676"/>
                          <a:gd name="T136" fmla="*/ 0 h 579"/>
                          <a:gd name="T137" fmla="*/ 676 w 676"/>
                          <a:gd name="T138" fmla="*/ 579 h 579"/>
                        </a:gdLst>
                        <a:ahLst/>
                        <a:cxnLst>
                          <a:cxn ang="T90">
                            <a:pos x="T0" y="T1"/>
                          </a:cxn>
                          <a:cxn ang="T91">
                            <a:pos x="T2" y="T3"/>
                          </a:cxn>
                          <a:cxn ang="T92">
                            <a:pos x="T4" y="T5"/>
                          </a:cxn>
                          <a:cxn ang="T93">
                            <a:pos x="T6" y="T7"/>
                          </a:cxn>
                          <a:cxn ang="T94">
                            <a:pos x="T8" y="T9"/>
                          </a:cxn>
                          <a:cxn ang="T95">
                            <a:pos x="T10" y="T11"/>
                          </a:cxn>
                          <a:cxn ang="T96">
                            <a:pos x="T12" y="T13"/>
                          </a:cxn>
                          <a:cxn ang="T97">
                            <a:pos x="T14" y="T15"/>
                          </a:cxn>
                          <a:cxn ang="T98">
                            <a:pos x="T16" y="T17"/>
                          </a:cxn>
                          <a:cxn ang="T99">
                            <a:pos x="T18" y="T19"/>
                          </a:cxn>
                          <a:cxn ang="T100">
                            <a:pos x="T20" y="T21"/>
                          </a:cxn>
                          <a:cxn ang="T101">
                            <a:pos x="T22" y="T23"/>
                          </a:cxn>
                          <a:cxn ang="T102">
                            <a:pos x="T24" y="T25"/>
                          </a:cxn>
                          <a:cxn ang="T103">
                            <a:pos x="T26" y="T27"/>
                          </a:cxn>
                          <a:cxn ang="T104">
                            <a:pos x="T28" y="T29"/>
                          </a:cxn>
                          <a:cxn ang="T105">
                            <a:pos x="T30" y="T31"/>
                          </a:cxn>
                          <a:cxn ang="T106">
                            <a:pos x="T32" y="T33"/>
                          </a:cxn>
                          <a:cxn ang="T107">
                            <a:pos x="T34" y="T35"/>
                          </a:cxn>
                          <a:cxn ang="T108">
                            <a:pos x="T36" y="T37"/>
                          </a:cxn>
                          <a:cxn ang="T109">
                            <a:pos x="T38" y="T39"/>
                          </a:cxn>
                          <a:cxn ang="T110">
                            <a:pos x="T40" y="T41"/>
                          </a:cxn>
                          <a:cxn ang="T111">
                            <a:pos x="T42" y="T43"/>
                          </a:cxn>
                          <a:cxn ang="T112">
                            <a:pos x="T44" y="T45"/>
                          </a:cxn>
                          <a:cxn ang="T113">
                            <a:pos x="T46" y="T47"/>
                          </a:cxn>
                          <a:cxn ang="T114">
                            <a:pos x="T48" y="T49"/>
                          </a:cxn>
                          <a:cxn ang="T115">
                            <a:pos x="T50" y="T51"/>
                          </a:cxn>
                          <a:cxn ang="T116">
                            <a:pos x="T52" y="T53"/>
                          </a:cxn>
                          <a:cxn ang="T117">
                            <a:pos x="T54" y="T55"/>
                          </a:cxn>
                          <a:cxn ang="T118">
                            <a:pos x="T56" y="T57"/>
                          </a:cxn>
                          <a:cxn ang="T119">
                            <a:pos x="T58" y="T59"/>
                          </a:cxn>
                          <a:cxn ang="T120">
                            <a:pos x="T60" y="T61"/>
                          </a:cxn>
                          <a:cxn ang="T121">
                            <a:pos x="T62" y="T63"/>
                          </a:cxn>
                          <a:cxn ang="T122">
                            <a:pos x="T64" y="T65"/>
                          </a:cxn>
                          <a:cxn ang="T123">
                            <a:pos x="T66" y="T67"/>
                          </a:cxn>
                          <a:cxn ang="T124">
                            <a:pos x="T68" y="T69"/>
                          </a:cxn>
                          <a:cxn ang="T125">
                            <a:pos x="T70" y="T71"/>
                          </a:cxn>
                          <a:cxn ang="T126">
                            <a:pos x="T72" y="T73"/>
                          </a:cxn>
                          <a:cxn ang="T127">
                            <a:pos x="T74" y="T75"/>
                          </a:cxn>
                          <a:cxn ang="T128">
                            <a:pos x="T76" y="T77"/>
                          </a:cxn>
                          <a:cxn ang="T129">
                            <a:pos x="T78" y="T79"/>
                          </a:cxn>
                          <a:cxn ang="T130">
                            <a:pos x="T80" y="T81"/>
                          </a:cxn>
                          <a:cxn ang="T131">
                            <a:pos x="T82" y="T83"/>
                          </a:cxn>
                          <a:cxn ang="T132">
                            <a:pos x="T84" y="T85"/>
                          </a:cxn>
                          <a:cxn ang="T133">
                            <a:pos x="T86" y="T87"/>
                          </a:cxn>
                          <a:cxn ang="T134">
                            <a:pos x="T88" y="T89"/>
                          </a:cxn>
                        </a:cxnLst>
                        <a:rect l="T135" t="T136" r="T137" b="T138"/>
                        <a:pathLst>
                          <a:path w="676" h="579">
                            <a:moveTo>
                              <a:pt x="103" y="3"/>
                            </a:moveTo>
                            <a:cubicBezTo>
                              <a:pt x="107" y="4"/>
                              <a:pt x="98" y="2"/>
                              <a:pt x="102" y="2"/>
                            </a:cubicBezTo>
                            <a:cubicBezTo>
                              <a:pt x="102" y="2"/>
                              <a:pt x="100" y="5"/>
                              <a:pt x="100" y="3"/>
                            </a:cubicBezTo>
                            <a:cubicBezTo>
                              <a:pt x="99" y="5"/>
                              <a:pt x="100" y="2"/>
                              <a:pt x="100" y="2"/>
                            </a:cubicBezTo>
                            <a:cubicBezTo>
                              <a:pt x="99" y="0"/>
                              <a:pt x="555" y="1"/>
                              <a:pt x="573" y="2"/>
                            </a:cubicBezTo>
                            <a:cubicBezTo>
                              <a:pt x="578" y="6"/>
                              <a:pt x="579" y="13"/>
                              <a:pt x="585" y="15"/>
                            </a:cubicBezTo>
                            <a:cubicBezTo>
                              <a:pt x="604" y="34"/>
                              <a:pt x="614" y="58"/>
                              <a:pt x="630" y="79"/>
                            </a:cubicBezTo>
                            <a:cubicBezTo>
                              <a:pt x="631" y="85"/>
                              <a:pt x="635" y="92"/>
                              <a:pt x="639" y="97"/>
                            </a:cubicBezTo>
                            <a:cubicBezTo>
                              <a:pt x="640" y="103"/>
                              <a:pt x="644" y="110"/>
                              <a:pt x="648" y="115"/>
                            </a:cubicBezTo>
                            <a:cubicBezTo>
                              <a:pt x="649" y="121"/>
                              <a:pt x="651" y="127"/>
                              <a:pt x="654" y="133"/>
                            </a:cubicBezTo>
                            <a:cubicBezTo>
                              <a:pt x="655" y="139"/>
                              <a:pt x="657" y="145"/>
                              <a:pt x="660" y="151"/>
                            </a:cubicBezTo>
                            <a:cubicBezTo>
                              <a:pt x="661" y="157"/>
                              <a:pt x="663" y="163"/>
                              <a:pt x="666" y="169"/>
                            </a:cubicBezTo>
                            <a:cubicBezTo>
                              <a:pt x="668" y="179"/>
                              <a:pt x="672" y="199"/>
                              <a:pt x="672" y="199"/>
                            </a:cubicBezTo>
                            <a:cubicBezTo>
                              <a:pt x="673" y="213"/>
                              <a:pt x="675" y="226"/>
                              <a:pt x="676" y="240"/>
                            </a:cubicBezTo>
                            <a:cubicBezTo>
                              <a:pt x="675" y="265"/>
                              <a:pt x="669" y="291"/>
                              <a:pt x="657" y="335"/>
                            </a:cubicBezTo>
                            <a:cubicBezTo>
                              <a:pt x="656" y="342"/>
                              <a:pt x="654" y="350"/>
                              <a:pt x="651" y="356"/>
                            </a:cubicBezTo>
                            <a:cubicBezTo>
                              <a:pt x="650" y="362"/>
                              <a:pt x="646" y="371"/>
                              <a:pt x="643" y="377"/>
                            </a:cubicBezTo>
                            <a:cubicBezTo>
                              <a:pt x="642" y="383"/>
                              <a:pt x="648" y="372"/>
                              <a:pt x="640" y="387"/>
                            </a:cubicBezTo>
                            <a:cubicBezTo>
                              <a:pt x="638" y="396"/>
                              <a:pt x="628" y="397"/>
                              <a:pt x="624" y="405"/>
                            </a:cubicBezTo>
                            <a:cubicBezTo>
                              <a:pt x="622" y="417"/>
                              <a:pt x="607" y="442"/>
                              <a:pt x="597" y="450"/>
                            </a:cubicBezTo>
                            <a:cubicBezTo>
                              <a:pt x="593" y="457"/>
                              <a:pt x="585" y="468"/>
                              <a:pt x="579" y="473"/>
                            </a:cubicBezTo>
                            <a:cubicBezTo>
                              <a:pt x="575" y="479"/>
                              <a:pt x="564" y="487"/>
                              <a:pt x="558" y="491"/>
                            </a:cubicBezTo>
                            <a:cubicBezTo>
                              <a:pt x="547" y="504"/>
                              <a:pt x="531" y="510"/>
                              <a:pt x="516" y="519"/>
                            </a:cubicBezTo>
                            <a:cubicBezTo>
                              <a:pt x="508" y="529"/>
                              <a:pt x="480" y="544"/>
                              <a:pt x="468" y="546"/>
                            </a:cubicBezTo>
                            <a:cubicBezTo>
                              <a:pt x="462" y="551"/>
                              <a:pt x="455" y="553"/>
                              <a:pt x="447" y="554"/>
                            </a:cubicBezTo>
                            <a:cubicBezTo>
                              <a:pt x="435" y="560"/>
                              <a:pt x="448" y="555"/>
                              <a:pt x="439" y="557"/>
                            </a:cubicBezTo>
                            <a:cubicBezTo>
                              <a:pt x="428" y="563"/>
                              <a:pt x="412" y="565"/>
                              <a:pt x="400" y="566"/>
                            </a:cubicBezTo>
                            <a:cubicBezTo>
                              <a:pt x="392" y="569"/>
                              <a:pt x="388" y="572"/>
                              <a:pt x="379" y="573"/>
                            </a:cubicBezTo>
                            <a:cubicBezTo>
                              <a:pt x="345" y="579"/>
                              <a:pt x="309" y="572"/>
                              <a:pt x="276" y="570"/>
                            </a:cubicBezTo>
                            <a:cubicBezTo>
                              <a:pt x="259" y="570"/>
                              <a:pt x="241" y="560"/>
                              <a:pt x="229" y="558"/>
                            </a:cubicBezTo>
                            <a:cubicBezTo>
                              <a:pt x="223" y="557"/>
                              <a:pt x="202" y="545"/>
                              <a:pt x="202" y="545"/>
                            </a:cubicBezTo>
                            <a:cubicBezTo>
                              <a:pt x="181" y="535"/>
                              <a:pt x="175" y="534"/>
                              <a:pt x="156" y="521"/>
                            </a:cubicBezTo>
                            <a:cubicBezTo>
                              <a:pt x="144" y="513"/>
                              <a:pt x="130" y="501"/>
                              <a:pt x="118" y="494"/>
                            </a:cubicBezTo>
                            <a:cubicBezTo>
                              <a:pt x="111" y="483"/>
                              <a:pt x="87" y="460"/>
                              <a:pt x="75" y="453"/>
                            </a:cubicBezTo>
                            <a:cubicBezTo>
                              <a:pt x="63" y="434"/>
                              <a:pt x="49" y="416"/>
                              <a:pt x="39" y="395"/>
                            </a:cubicBezTo>
                            <a:cubicBezTo>
                              <a:pt x="28" y="371"/>
                              <a:pt x="23" y="348"/>
                              <a:pt x="10" y="323"/>
                            </a:cubicBezTo>
                            <a:cubicBezTo>
                              <a:pt x="9" y="314"/>
                              <a:pt x="9" y="304"/>
                              <a:pt x="6" y="296"/>
                            </a:cubicBezTo>
                            <a:cubicBezTo>
                              <a:pt x="5" y="284"/>
                              <a:pt x="0" y="272"/>
                              <a:pt x="3" y="260"/>
                            </a:cubicBezTo>
                            <a:cubicBezTo>
                              <a:pt x="4" y="229"/>
                              <a:pt x="3" y="203"/>
                              <a:pt x="9" y="173"/>
                            </a:cubicBezTo>
                            <a:cubicBezTo>
                              <a:pt x="10" y="163"/>
                              <a:pt x="11" y="144"/>
                              <a:pt x="16" y="135"/>
                            </a:cubicBezTo>
                            <a:cubicBezTo>
                              <a:pt x="17" y="128"/>
                              <a:pt x="21" y="124"/>
                              <a:pt x="24" y="117"/>
                            </a:cubicBezTo>
                            <a:cubicBezTo>
                              <a:pt x="25" y="110"/>
                              <a:pt x="31" y="105"/>
                              <a:pt x="34" y="99"/>
                            </a:cubicBezTo>
                            <a:cubicBezTo>
                              <a:pt x="39" y="78"/>
                              <a:pt x="51" y="55"/>
                              <a:pt x="66" y="40"/>
                            </a:cubicBezTo>
                            <a:cubicBezTo>
                              <a:pt x="77" y="29"/>
                              <a:pt x="81" y="15"/>
                              <a:pt x="96" y="6"/>
                            </a:cubicBezTo>
                            <a:cubicBezTo>
                              <a:pt x="100" y="0"/>
                              <a:pt x="101" y="8"/>
                              <a:pt x="103" y="3"/>
                            </a:cubicBezTo>
                            <a:close/>
                          </a:path>
                        </a:pathLst>
                      </a:custGeom>
                      <a:solidFill>
                        <a:srgbClr val="CC99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6898" name="Oval 34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104" y="2592"/>
                        <a:ext cx="672" cy="672"/>
                      </a:xfrm>
                      <a:prstGeom prst="ellipse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</p:grpSp>
              <p:sp>
                <p:nvSpPr>
                  <p:cNvPr id="36881" name="Oval 35"/>
                  <p:cNvSpPr>
                    <a:spLocks noChangeArrowheads="1"/>
                  </p:cNvSpPr>
                  <p:nvPr/>
                </p:nvSpPr>
                <p:spPr bwMode="auto">
                  <a:xfrm>
                    <a:off x="4800" y="3024"/>
                    <a:ext cx="672" cy="672"/>
                  </a:xfrm>
                  <a:prstGeom prst="ellips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36877" name="Rectangle 36"/>
              <p:cNvSpPr>
                <a:spLocks noChangeArrowheads="1"/>
              </p:cNvSpPr>
              <p:nvPr/>
            </p:nvSpPr>
            <p:spPr bwMode="auto">
              <a:xfrm>
                <a:off x="720" y="3014"/>
                <a:ext cx="2784" cy="8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>
                <a:spAutoFit/>
              </a:bodyPr>
              <a:lstStyle/>
              <a:p>
                <a:pPr marL="381000" indent="-381000" defTabSz="762000" eaLnBrk="0" hangingPunct="0">
                  <a:spcBef>
                    <a:spcPct val="50000"/>
                  </a:spcBef>
                  <a:buClr>
                    <a:srgbClr val="9999FF"/>
                  </a:buClr>
                  <a:buFont typeface="Wingdings" pitchFamily="2" charset="2"/>
                  <a:buChar char="þ"/>
                </a:pPr>
                <a:r>
                  <a:rPr lang="es-ES_tradnl" sz="2000">
                    <a:latin typeface="AvantGarde Bk BT" pitchFamily="34" charset="0"/>
                  </a:rPr>
                  <a:t>American oak barrels</a:t>
                </a:r>
              </a:p>
              <a:p>
                <a:pPr marL="381000" indent="-381000" defTabSz="762000" eaLnBrk="0" hangingPunct="0">
                  <a:spcBef>
                    <a:spcPct val="50000"/>
                  </a:spcBef>
                  <a:buClr>
                    <a:srgbClr val="9999FF"/>
                  </a:buClr>
                  <a:buFont typeface="Wingdings" pitchFamily="2" charset="2"/>
                  <a:buChar char="þ"/>
                </a:pPr>
                <a:r>
                  <a:rPr lang="es-ES_tradnl" sz="2000">
                    <a:latin typeface="AvantGarde Bk BT" pitchFamily="34" charset="0"/>
                  </a:rPr>
                  <a:t>600 litres capacity</a:t>
                </a:r>
              </a:p>
              <a:p>
                <a:pPr marL="381000" indent="-381000" defTabSz="762000" eaLnBrk="0" hangingPunct="0">
                  <a:spcBef>
                    <a:spcPct val="50000"/>
                  </a:spcBef>
                  <a:buClr>
                    <a:srgbClr val="9999FF"/>
                  </a:buClr>
                  <a:buFont typeface="Wingdings" pitchFamily="2" charset="2"/>
                  <a:buChar char="þ"/>
                </a:pPr>
                <a:r>
                  <a:rPr lang="es-ES_tradnl" sz="2000">
                    <a:latin typeface="AvantGarde Bk BT" pitchFamily="34" charset="0"/>
                  </a:rPr>
                  <a:t>Only filled up to 500 litres</a:t>
                </a:r>
              </a:p>
            </p:txBody>
          </p:sp>
        </p:grpSp>
      </p:grpSp>
      <p:sp>
        <p:nvSpPr>
          <p:cNvPr id="36872" name="Text Box 37"/>
          <p:cNvSpPr txBox="1">
            <a:spLocks noChangeArrowheads="1"/>
          </p:cNvSpPr>
          <p:nvPr/>
        </p:nvSpPr>
        <p:spPr bwMode="auto">
          <a:xfrm>
            <a:off x="673100" y="76200"/>
            <a:ext cx="2595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Sherry wine-making</a:t>
            </a:r>
          </a:p>
        </p:txBody>
      </p:sp>
      <p:pic>
        <p:nvPicPr>
          <p:cNvPr id="3687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5" grpId="0" autoUpdateAnimBg="0"/>
      <p:bldP spid="116746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3475" y="685800"/>
            <a:ext cx="420052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9" name="Text Box 3"/>
          <p:cNvSpPr txBox="1">
            <a:spLocks noChangeArrowheads="1"/>
          </p:cNvSpPr>
          <p:nvPr/>
        </p:nvSpPr>
        <p:spPr bwMode="auto">
          <a:xfrm>
            <a:off x="685800" y="744538"/>
            <a:ext cx="5395913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The system of </a:t>
            </a:r>
            <a:r>
              <a:rPr lang="es-ES_tradnl" sz="2800" i="1">
                <a:solidFill>
                  <a:srgbClr val="E88A00"/>
                </a:solidFill>
                <a:latin typeface="AvantGarde Bk BT" pitchFamily="34" charset="0"/>
              </a:rPr>
              <a:t>“ciaderas y solera”</a:t>
            </a:r>
            <a:endParaRPr lang="es-ES" sz="4800" i="1">
              <a:solidFill>
                <a:srgbClr val="E88A00"/>
              </a:solidFill>
              <a:latin typeface="AvantGarde Bk BT" pitchFamily="34" charset="0"/>
            </a:endParaRPr>
          </a:p>
        </p:txBody>
      </p:sp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0" y="76200"/>
          <a:ext cx="619125" cy="1143000"/>
        </p:xfrm>
        <a:graphic>
          <a:graphicData uri="http://schemas.openxmlformats.org/presentationml/2006/ole">
            <p:oleObj spid="_x0000_s6146" name="Image" r:id="rId5" imgW="4040946" imgH="7459230" progId="">
              <p:embed/>
            </p:oleObj>
          </a:graphicData>
        </a:graphic>
      </p:graphicFrame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1676400" y="1447800"/>
          <a:ext cx="5867400" cy="4343400"/>
        </p:xfrm>
        <a:graphic>
          <a:graphicData uri="http://schemas.openxmlformats.org/presentationml/2006/ole">
            <p:oleObj spid="_x0000_s6147" name="Image" r:id="rId6" imgW="4866926" imgH="4511119" progId="">
              <p:embed/>
            </p:oleObj>
          </a:graphicData>
        </a:graphic>
      </p:graphicFrame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600200" y="3060700"/>
            <a:ext cx="6400800" cy="1143000"/>
            <a:chOff x="528" y="2832"/>
            <a:chExt cx="5232" cy="1104"/>
          </a:xfrm>
        </p:grpSpPr>
        <p:sp>
          <p:nvSpPr>
            <p:cNvPr id="6155" name="Rectangle 7"/>
            <p:cNvSpPr>
              <a:spLocks noChangeArrowheads="1"/>
            </p:cNvSpPr>
            <p:nvPr/>
          </p:nvSpPr>
          <p:spPr bwMode="auto">
            <a:xfrm>
              <a:off x="528" y="2832"/>
              <a:ext cx="5232" cy="1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9368" name="Text Box 8"/>
            <p:cNvSpPr txBox="1">
              <a:spLocks noChangeArrowheads="1"/>
            </p:cNvSpPr>
            <p:nvPr/>
          </p:nvSpPr>
          <p:spPr bwMode="auto">
            <a:xfrm>
              <a:off x="576" y="2929"/>
              <a:ext cx="51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marL="292100" indent="-292100" eaLnBrk="0" hangingPunct="0">
                <a:spcBef>
                  <a:spcPct val="50000"/>
                </a:spcBef>
                <a:buFontTx/>
                <a:buChar char="•"/>
                <a:defRPr/>
              </a:pPr>
              <a:r>
                <a:rPr lang="es-ES" sz="19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A “dynamic” method of ageing wines. </a:t>
              </a:r>
              <a:endParaRPr lang="es-ES" sz="1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endParaRPr>
            </a:p>
          </p:txBody>
        </p:sp>
      </p:grpSp>
      <p:sp>
        <p:nvSpPr>
          <p:cNvPr id="399369" name="Text Box 9"/>
          <p:cNvSpPr txBox="1">
            <a:spLocks noChangeArrowheads="1"/>
          </p:cNvSpPr>
          <p:nvPr/>
        </p:nvSpPr>
        <p:spPr bwMode="auto">
          <a:xfrm>
            <a:off x="1676400" y="4127500"/>
            <a:ext cx="670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2100" indent="-292100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s-ES" sz="19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Different ageing systems for every style of wine.</a:t>
            </a:r>
          </a:p>
        </p:txBody>
      </p:sp>
      <p:sp>
        <p:nvSpPr>
          <p:cNvPr id="399370" name="Text Box 10"/>
          <p:cNvSpPr txBox="1">
            <a:spLocks noChangeArrowheads="1"/>
          </p:cNvSpPr>
          <p:nvPr/>
        </p:nvSpPr>
        <p:spPr bwMode="auto">
          <a:xfrm>
            <a:off x="1676400" y="4600575"/>
            <a:ext cx="5715000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2100" indent="-292100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s-ES" sz="19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Guarantees a consistent quality and personality for the wines, year after year.</a:t>
            </a:r>
          </a:p>
        </p:txBody>
      </p:sp>
      <p:sp>
        <p:nvSpPr>
          <p:cNvPr id="399371" name="Text Box 11"/>
          <p:cNvSpPr txBox="1">
            <a:spLocks noChangeArrowheads="1"/>
          </p:cNvSpPr>
          <p:nvPr/>
        </p:nvSpPr>
        <p:spPr bwMode="auto">
          <a:xfrm>
            <a:off x="1676400" y="3670300"/>
            <a:ext cx="670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92100" indent="-292100" eaLnBrk="0" hangingPunct="0">
              <a:spcBef>
                <a:spcPct val="50000"/>
              </a:spcBef>
              <a:buFontTx/>
              <a:buChar char="•"/>
              <a:defRPr/>
            </a:pPr>
            <a:r>
              <a:rPr lang="es-ES" sz="19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Based on fractional blending of different vintages.</a:t>
            </a:r>
          </a:p>
        </p:txBody>
      </p:sp>
      <p:sp>
        <p:nvSpPr>
          <p:cNvPr id="6154" name="Text Box 12"/>
          <p:cNvSpPr txBox="1">
            <a:spLocks noChangeArrowheads="1"/>
          </p:cNvSpPr>
          <p:nvPr/>
        </p:nvSpPr>
        <p:spPr bwMode="auto">
          <a:xfrm>
            <a:off x="673100" y="76200"/>
            <a:ext cx="22780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Sherry winemaking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9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9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99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69" grpId="0" autoUpdateAnimBg="0"/>
      <p:bldP spid="399370" grpId="0" autoUpdateAnimBg="0"/>
      <p:bldP spid="39937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38" y="0"/>
            <a:ext cx="392906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Object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Freeform 18"/>
          <p:cNvSpPr>
            <a:spLocks/>
          </p:cNvSpPr>
          <p:nvPr/>
        </p:nvSpPr>
        <p:spPr bwMode="auto">
          <a:xfrm>
            <a:off x="638175" y="2873375"/>
            <a:ext cx="1127125" cy="1912938"/>
          </a:xfrm>
          <a:custGeom>
            <a:avLst/>
            <a:gdLst>
              <a:gd name="T0" fmla="*/ 325437 w 710"/>
              <a:gd name="T1" fmla="*/ 19050 h 1205"/>
              <a:gd name="T2" fmla="*/ 487363 w 710"/>
              <a:gd name="T3" fmla="*/ 15875 h 1205"/>
              <a:gd name="T4" fmla="*/ 581025 w 710"/>
              <a:gd name="T5" fmla="*/ 46038 h 1205"/>
              <a:gd name="T6" fmla="*/ 685800 w 710"/>
              <a:gd name="T7" fmla="*/ 61913 h 1205"/>
              <a:gd name="T8" fmla="*/ 923925 w 710"/>
              <a:gd name="T9" fmla="*/ 31750 h 1205"/>
              <a:gd name="T10" fmla="*/ 1020763 w 710"/>
              <a:gd name="T11" fmla="*/ 123825 h 1205"/>
              <a:gd name="T12" fmla="*/ 1090613 w 710"/>
              <a:gd name="T13" fmla="*/ 184150 h 1205"/>
              <a:gd name="T14" fmla="*/ 1106488 w 710"/>
              <a:gd name="T15" fmla="*/ 239713 h 1205"/>
              <a:gd name="T16" fmla="*/ 1082675 w 710"/>
              <a:gd name="T17" fmla="*/ 334963 h 1205"/>
              <a:gd name="T18" fmla="*/ 1085850 w 710"/>
              <a:gd name="T19" fmla="*/ 455613 h 1205"/>
              <a:gd name="T20" fmla="*/ 1041400 w 710"/>
              <a:gd name="T21" fmla="*/ 569913 h 1205"/>
              <a:gd name="T22" fmla="*/ 1025525 w 710"/>
              <a:gd name="T23" fmla="*/ 690563 h 1205"/>
              <a:gd name="T24" fmla="*/ 996950 w 710"/>
              <a:gd name="T25" fmla="*/ 784225 h 1205"/>
              <a:gd name="T26" fmla="*/ 974725 w 710"/>
              <a:gd name="T27" fmla="*/ 906463 h 1205"/>
              <a:gd name="T28" fmla="*/ 965200 w 710"/>
              <a:gd name="T29" fmla="*/ 992188 h 1205"/>
              <a:gd name="T30" fmla="*/ 868363 w 710"/>
              <a:gd name="T31" fmla="*/ 1119188 h 1205"/>
              <a:gd name="T32" fmla="*/ 944563 w 710"/>
              <a:gd name="T33" fmla="*/ 1182688 h 1205"/>
              <a:gd name="T34" fmla="*/ 977900 w 710"/>
              <a:gd name="T35" fmla="*/ 1206500 h 1205"/>
              <a:gd name="T36" fmla="*/ 993775 w 710"/>
              <a:gd name="T37" fmla="*/ 1219200 h 1205"/>
              <a:gd name="T38" fmla="*/ 998538 w 710"/>
              <a:gd name="T39" fmla="*/ 1260475 h 1205"/>
              <a:gd name="T40" fmla="*/ 973138 w 710"/>
              <a:gd name="T41" fmla="*/ 1298575 h 1205"/>
              <a:gd name="T42" fmla="*/ 906463 w 710"/>
              <a:gd name="T43" fmla="*/ 1393825 h 1205"/>
              <a:gd name="T44" fmla="*/ 828675 w 710"/>
              <a:gd name="T45" fmla="*/ 1549400 h 1205"/>
              <a:gd name="T46" fmla="*/ 738187 w 710"/>
              <a:gd name="T47" fmla="*/ 1646238 h 1205"/>
              <a:gd name="T48" fmla="*/ 665162 w 710"/>
              <a:gd name="T49" fmla="*/ 1806576 h 1205"/>
              <a:gd name="T50" fmla="*/ 668337 w 710"/>
              <a:gd name="T51" fmla="*/ 1851026 h 1205"/>
              <a:gd name="T52" fmla="*/ 652462 w 710"/>
              <a:gd name="T53" fmla="*/ 1912938 h 1205"/>
              <a:gd name="T54" fmla="*/ 385762 w 710"/>
              <a:gd name="T55" fmla="*/ 1870076 h 1205"/>
              <a:gd name="T56" fmla="*/ 276225 w 710"/>
              <a:gd name="T57" fmla="*/ 1851026 h 1205"/>
              <a:gd name="T58" fmla="*/ 174625 w 710"/>
              <a:gd name="T59" fmla="*/ 1863726 h 1205"/>
              <a:gd name="T60" fmla="*/ 73025 w 710"/>
              <a:gd name="T61" fmla="*/ 1863726 h 1205"/>
              <a:gd name="T62" fmla="*/ 127000 w 710"/>
              <a:gd name="T63" fmla="*/ 1722438 h 1205"/>
              <a:gd name="T64" fmla="*/ 144462 w 710"/>
              <a:gd name="T65" fmla="*/ 1700213 h 1205"/>
              <a:gd name="T66" fmla="*/ 152400 w 710"/>
              <a:gd name="T67" fmla="*/ 1541463 h 1205"/>
              <a:gd name="T68" fmla="*/ 171450 w 710"/>
              <a:gd name="T69" fmla="*/ 1365250 h 1205"/>
              <a:gd name="T70" fmla="*/ 147637 w 710"/>
              <a:gd name="T71" fmla="*/ 1293813 h 1205"/>
              <a:gd name="T72" fmla="*/ 138113 w 710"/>
              <a:gd name="T73" fmla="*/ 1231900 h 1205"/>
              <a:gd name="T74" fmla="*/ 203200 w 710"/>
              <a:gd name="T75" fmla="*/ 1190625 h 1205"/>
              <a:gd name="T76" fmla="*/ 161925 w 710"/>
              <a:gd name="T77" fmla="*/ 1146175 h 1205"/>
              <a:gd name="T78" fmla="*/ 123825 w 710"/>
              <a:gd name="T79" fmla="*/ 1184275 h 1205"/>
              <a:gd name="T80" fmla="*/ 0 w 710"/>
              <a:gd name="T81" fmla="*/ 1146175 h 1205"/>
              <a:gd name="T82" fmla="*/ 65088 w 710"/>
              <a:gd name="T83" fmla="*/ 1022350 h 1205"/>
              <a:gd name="T84" fmla="*/ 166687 w 710"/>
              <a:gd name="T85" fmla="*/ 836613 h 1205"/>
              <a:gd name="T86" fmla="*/ 280988 w 710"/>
              <a:gd name="T87" fmla="*/ 555625 h 1205"/>
              <a:gd name="T88" fmla="*/ 307975 w 710"/>
              <a:gd name="T89" fmla="*/ 225425 h 1205"/>
              <a:gd name="T90" fmla="*/ 314325 w 710"/>
              <a:gd name="T91" fmla="*/ 88900 h 1205"/>
              <a:gd name="T92" fmla="*/ 325437 w 710"/>
              <a:gd name="T93" fmla="*/ 19050 h 120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710"/>
              <a:gd name="T142" fmla="*/ 0 h 1205"/>
              <a:gd name="T143" fmla="*/ 710 w 710"/>
              <a:gd name="T144" fmla="*/ 1205 h 120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710" h="1205">
                <a:moveTo>
                  <a:pt x="205" y="12"/>
                </a:moveTo>
                <a:cubicBezTo>
                  <a:pt x="247" y="28"/>
                  <a:pt x="218" y="0"/>
                  <a:pt x="307" y="10"/>
                </a:cubicBezTo>
                <a:cubicBezTo>
                  <a:pt x="327" y="13"/>
                  <a:pt x="366" y="29"/>
                  <a:pt x="366" y="29"/>
                </a:cubicBezTo>
                <a:cubicBezTo>
                  <a:pt x="395" y="37"/>
                  <a:pt x="404" y="27"/>
                  <a:pt x="432" y="39"/>
                </a:cubicBezTo>
                <a:cubicBezTo>
                  <a:pt x="491" y="45"/>
                  <a:pt x="523" y="12"/>
                  <a:pt x="582" y="20"/>
                </a:cubicBezTo>
                <a:cubicBezTo>
                  <a:pt x="613" y="29"/>
                  <a:pt x="616" y="65"/>
                  <a:pt x="643" y="78"/>
                </a:cubicBezTo>
                <a:cubicBezTo>
                  <a:pt x="655" y="85"/>
                  <a:pt x="687" y="163"/>
                  <a:pt x="687" y="116"/>
                </a:cubicBezTo>
                <a:cubicBezTo>
                  <a:pt x="691" y="116"/>
                  <a:pt x="697" y="151"/>
                  <a:pt x="697" y="151"/>
                </a:cubicBezTo>
                <a:cubicBezTo>
                  <a:pt x="710" y="182"/>
                  <a:pt x="677" y="182"/>
                  <a:pt x="682" y="211"/>
                </a:cubicBezTo>
                <a:cubicBezTo>
                  <a:pt x="674" y="227"/>
                  <a:pt x="694" y="271"/>
                  <a:pt x="684" y="287"/>
                </a:cubicBezTo>
                <a:cubicBezTo>
                  <a:pt x="669" y="318"/>
                  <a:pt x="659" y="334"/>
                  <a:pt x="656" y="359"/>
                </a:cubicBezTo>
                <a:cubicBezTo>
                  <a:pt x="651" y="384"/>
                  <a:pt x="651" y="412"/>
                  <a:pt x="646" y="435"/>
                </a:cubicBezTo>
                <a:cubicBezTo>
                  <a:pt x="645" y="453"/>
                  <a:pt x="623" y="475"/>
                  <a:pt x="628" y="494"/>
                </a:cubicBezTo>
                <a:cubicBezTo>
                  <a:pt x="623" y="518"/>
                  <a:pt x="618" y="550"/>
                  <a:pt x="614" y="571"/>
                </a:cubicBezTo>
                <a:cubicBezTo>
                  <a:pt x="610" y="593"/>
                  <a:pt x="618" y="603"/>
                  <a:pt x="608" y="625"/>
                </a:cubicBezTo>
                <a:cubicBezTo>
                  <a:pt x="593" y="653"/>
                  <a:pt x="566" y="678"/>
                  <a:pt x="547" y="705"/>
                </a:cubicBezTo>
                <a:cubicBezTo>
                  <a:pt x="548" y="740"/>
                  <a:pt x="566" y="727"/>
                  <a:pt x="595" y="745"/>
                </a:cubicBezTo>
                <a:cubicBezTo>
                  <a:pt x="601" y="751"/>
                  <a:pt x="608" y="756"/>
                  <a:pt x="616" y="760"/>
                </a:cubicBezTo>
                <a:cubicBezTo>
                  <a:pt x="619" y="763"/>
                  <a:pt x="626" y="768"/>
                  <a:pt x="626" y="768"/>
                </a:cubicBezTo>
                <a:cubicBezTo>
                  <a:pt x="631" y="777"/>
                  <a:pt x="629" y="794"/>
                  <a:pt x="629" y="794"/>
                </a:cubicBezTo>
                <a:cubicBezTo>
                  <a:pt x="627" y="804"/>
                  <a:pt x="622" y="804"/>
                  <a:pt x="613" y="818"/>
                </a:cubicBezTo>
                <a:cubicBezTo>
                  <a:pt x="604" y="831"/>
                  <a:pt x="586" y="852"/>
                  <a:pt x="571" y="878"/>
                </a:cubicBezTo>
                <a:cubicBezTo>
                  <a:pt x="556" y="904"/>
                  <a:pt x="540" y="949"/>
                  <a:pt x="522" y="976"/>
                </a:cubicBezTo>
                <a:cubicBezTo>
                  <a:pt x="500" y="993"/>
                  <a:pt x="479" y="1015"/>
                  <a:pt x="465" y="1037"/>
                </a:cubicBezTo>
                <a:cubicBezTo>
                  <a:pt x="450" y="1072"/>
                  <a:pt x="420" y="1098"/>
                  <a:pt x="419" y="1138"/>
                </a:cubicBezTo>
                <a:cubicBezTo>
                  <a:pt x="419" y="1147"/>
                  <a:pt x="421" y="1157"/>
                  <a:pt x="421" y="1166"/>
                </a:cubicBezTo>
                <a:cubicBezTo>
                  <a:pt x="422" y="1173"/>
                  <a:pt x="411" y="1205"/>
                  <a:pt x="411" y="1205"/>
                </a:cubicBezTo>
                <a:cubicBezTo>
                  <a:pt x="346" y="1199"/>
                  <a:pt x="306" y="1196"/>
                  <a:pt x="243" y="1178"/>
                </a:cubicBezTo>
                <a:cubicBezTo>
                  <a:pt x="209" y="1174"/>
                  <a:pt x="203" y="1166"/>
                  <a:pt x="174" y="1166"/>
                </a:cubicBezTo>
                <a:cubicBezTo>
                  <a:pt x="162" y="1166"/>
                  <a:pt x="110" y="1174"/>
                  <a:pt x="110" y="1174"/>
                </a:cubicBezTo>
                <a:cubicBezTo>
                  <a:pt x="46" y="1160"/>
                  <a:pt x="64" y="1201"/>
                  <a:pt x="46" y="1174"/>
                </a:cubicBezTo>
                <a:cubicBezTo>
                  <a:pt x="56" y="1158"/>
                  <a:pt x="68" y="1104"/>
                  <a:pt x="80" y="1085"/>
                </a:cubicBezTo>
                <a:cubicBezTo>
                  <a:pt x="83" y="1081"/>
                  <a:pt x="91" y="1071"/>
                  <a:pt x="91" y="1071"/>
                </a:cubicBezTo>
                <a:cubicBezTo>
                  <a:pt x="84" y="1043"/>
                  <a:pt x="83" y="995"/>
                  <a:pt x="96" y="971"/>
                </a:cubicBezTo>
                <a:cubicBezTo>
                  <a:pt x="99" y="899"/>
                  <a:pt x="114" y="907"/>
                  <a:pt x="108" y="860"/>
                </a:cubicBezTo>
                <a:cubicBezTo>
                  <a:pt x="110" y="830"/>
                  <a:pt x="96" y="829"/>
                  <a:pt x="93" y="815"/>
                </a:cubicBezTo>
                <a:cubicBezTo>
                  <a:pt x="90" y="801"/>
                  <a:pt x="81" y="787"/>
                  <a:pt x="87" y="776"/>
                </a:cubicBezTo>
                <a:cubicBezTo>
                  <a:pt x="93" y="765"/>
                  <a:pt x="126" y="759"/>
                  <a:pt x="128" y="750"/>
                </a:cubicBezTo>
                <a:cubicBezTo>
                  <a:pt x="125" y="744"/>
                  <a:pt x="112" y="721"/>
                  <a:pt x="102" y="722"/>
                </a:cubicBezTo>
                <a:cubicBezTo>
                  <a:pt x="90" y="725"/>
                  <a:pt x="95" y="746"/>
                  <a:pt x="78" y="746"/>
                </a:cubicBezTo>
                <a:cubicBezTo>
                  <a:pt x="61" y="746"/>
                  <a:pt x="6" y="739"/>
                  <a:pt x="0" y="722"/>
                </a:cubicBezTo>
                <a:cubicBezTo>
                  <a:pt x="8" y="702"/>
                  <a:pt x="31" y="663"/>
                  <a:pt x="41" y="644"/>
                </a:cubicBezTo>
                <a:cubicBezTo>
                  <a:pt x="43" y="609"/>
                  <a:pt x="77" y="553"/>
                  <a:pt x="105" y="527"/>
                </a:cubicBezTo>
                <a:cubicBezTo>
                  <a:pt x="153" y="482"/>
                  <a:pt x="156" y="407"/>
                  <a:pt x="177" y="350"/>
                </a:cubicBezTo>
                <a:cubicBezTo>
                  <a:pt x="186" y="274"/>
                  <a:pt x="214" y="219"/>
                  <a:pt x="194" y="142"/>
                </a:cubicBezTo>
                <a:cubicBezTo>
                  <a:pt x="205" y="105"/>
                  <a:pt x="204" y="94"/>
                  <a:pt x="198" y="56"/>
                </a:cubicBezTo>
                <a:cubicBezTo>
                  <a:pt x="199" y="27"/>
                  <a:pt x="201" y="31"/>
                  <a:pt x="205" y="12"/>
                </a:cubicBezTo>
                <a:close/>
              </a:path>
            </a:pathLst>
          </a:custGeom>
          <a:solidFill>
            <a:schemeClr val="hlink"/>
          </a:solidFill>
          <a:ln w="9525" cmpd="sng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63" name="Freeform 19"/>
          <p:cNvSpPr>
            <a:spLocks/>
          </p:cNvSpPr>
          <p:nvPr/>
        </p:nvSpPr>
        <p:spPr bwMode="auto">
          <a:xfrm>
            <a:off x="2962275" y="1795463"/>
            <a:ext cx="2047875" cy="1209675"/>
          </a:xfrm>
          <a:custGeom>
            <a:avLst/>
            <a:gdLst/>
            <a:ahLst/>
            <a:cxnLst>
              <a:cxn ang="0">
                <a:pos x="0" y="381"/>
              </a:cxn>
              <a:cxn ang="0">
                <a:pos x="42" y="354"/>
              </a:cxn>
              <a:cxn ang="0">
                <a:pos x="60" y="342"/>
              </a:cxn>
              <a:cxn ang="0">
                <a:pos x="69" y="336"/>
              </a:cxn>
              <a:cxn ang="0">
                <a:pos x="135" y="219"/>
              </a:cxn>
              <a:cxn ang="0">
                <a:pos x="156" y="135"/>
              </a:cxn>
              <a:cxn ang="0">
                <a:pos x="166" y="53"/>
              </a:cxn>
              <a:cxn ang="0">
                <a:pos x="183" y="42"/>
              </a:cxn>
              <a:cxn ang="0">
                <a:pos x="186" y="33"/>
              </a:cxn>
              <a:cxn ang="0">
                <a:pos x="254" y="53"/>
              </a:cxn>
              <a:cxn ang="0">
                <a:pos x="345" y="39"/>
              </a:cxn>
              <a:cxn ang="0">
                <a:pos x="402" y="51"/>
              </a:cxn>
              <a:cxn ang="0">
                <a:pos x="486" y="66"/>
              </a:cxn>
              <a:cxn ang="0">
                <a:pos x="588" y="81"/>
              </a:cxn>
              <a:cxn ang="0">
                <a:pos x="702" y="141"/>
              </a:cxn>
              <a:cxn ang="0">
                <a:pos x="846" y="189"/>
              </a:cxn>
              <a:cxn ang="0">
                <a:pos x="926" y="221"/>
              </a:cxn>
              <a:cxn ang="0">
                <a:pos x="1062" y="245"/>
              </a:cxn>
              <a:cxn ang="0">
                <a:pos x="1142" y="253"/>
              </a:cxn>
              <a:cxn ang="0">
                <a:pos x="1214" y="245"/>
              </a:cxn>
              <a:cxn ang="0">
                <a:pos x="1246" y="269"/>
              </a:cxn>
              <a:cxn ang="0">
                <a:pos x="1246" y="269"/>
              </a:cxn>
              <a:cxn ang="0">
                <a:pos x="1270" y="285"/>
              </a:cxn>
              <a:cxn ang="0">
                <a:pos x="1262" y="389"/>
              </a:cxn>
              <a:cxn ang="0">
                <a:pos x="1242" y="417"/>
              </a:cxn>
              <a:cxn ang="0">
                <a:pos x="1140" y="426"/>
              </a:cxn>
              <a:cxn ang="0">
                <a:pos x="1068" y="435"/>
              </a:cxn>
              <a:cxn ang="0">
                <a:pos x="975" y="474"/>
              </a:cxn>
              <a:cxn ang="0">
                <a:pos x="927" y="564"/>
              </a:cxn>
              <a:cxn ang="0">
                <a:pos x="918" y="600"/>
              </a:cxn>
              <a:cxn ang="0">
                <a:pos x="885" y="642"/>
              </a:cxn>
              <a:cxn ang="0">
                <a:pos x="867" y="654"/>
              </a:cxn>
              <a:cxn ang="0">
                <a:pos x="798" y="714"/>
              </a:cxn>
              <a:cxn ang="0">
                <a:pos x="753" y="747"/>
              </a:cxn>
              <a:cxn ang="0">
                <a:pos x="720" y="762"/>
              </a:cxn>
              <a:cxn ang="0">
                <a:pos x="645" y="744"/>
              </a:cxn>
              <a:cxn ang="0">
                <a:pos x="519" y="744"/>
              </a:cxn>
              <a:cxn ang="0">
                <a:pos x="450" y="660"/>
              </a:cxn>
              <a:cxn ang="0">
                <a:pos x="279" y="594"/>
              </a:cxn>
              <a:cxn ang="0">
                <a:pos x="168" y="579"/>
              </a:cxn>
              <a:cxn ang="0">
                <a:pos x="138" y="564"/>
              </a:cxn>
              <a:cxn ang="0">
                <a:pos x="120" y="558"/>
              </a:cxn>
              <a:cxn ang="0">
                <a:pos x="93" y="522"/>
              </a:cxn>
              <a:cxn ang="0">
                <a:pos x="57" y="480"/>
              </a:cxn>
              <a:cxn ang="0">
                <a:pos x="33" y="459"/>
              </a:cxn>
              <a:cxn ang="0">
                <a:pos x="9" y="402"/>
              </a:cxn>
              <a:cxn ang="0">
                <a:pos x="0" y="381"/>
              </a:cxn>
            </a:cxnLst>
            <a:rect l="0" t="0" r="r" b="b"/>
            <a:pathLst>
              <a:path w="1290" h="762">
                <a:moveTo>
                  <a:pt x="0" y="381"/>
                </a:moveTo>
                <a:cubicBezTo>
                  <a:pt x="17" y="375"/>
                  <a:pt x="27" y="362"/>
                  <a:pt x="42" y="354"/>
                </a:cubicBezTo>
                <a:cubicBezTo>
                  <a:pt x="48" y="350"/>
                  <a:pt x="54" y="346"/>
                  <a:pt x="60" y="342"/>
                </a:cubicBezTo>
                <a:cubicBezTo>
                  <a:pt x="63" y="340"/>
                  <a:pt x="69" y="336"/>
                  <a:pt x="69" y="336"/>
                </a:cubicBezTo>
                <a:cubicBezTo>
                  <a:pt x="94" y="298"/>
                  <a:pt x="115" y="259"/>
                  <a:pt x="135" y="219"/>
                </a:cubicBezTo>
                <a:cubicBezTo>
                  <a:pt x="147" y="195"/>
                  <a:pt x="147" y="161"/>
                  <a:pt x="156" y="135"/>
                </a:cubicBezTo>
                <a:cubicBezTo>
                  <a:pt x="163" y="114"/>
                  <a:pt x="159" y="75"/>
                  <a:pt x="166" y="53"/>
                </a:cubicBezTo>
                <a:cubicBezTo>
                  <a:pt x="166" y="21"/>
                  <a:pt x="180" y="51"/>
                  <a:pt x="183" y="42"/>
                </a:cubicBezTo>
                <a:cubicBezTo>
                  <a:pt x="184" y="39"/>
                  <a:pt x="186" y="33"/>
                  <a:pt x="186" y="33"/>
                </a:cubicBezTo>
                <a:cubicBezTo>
                  <a:pt x="191" y="0"/>
                  <a:pt x="218" y="49"/>
                  <a:pt x="254" y="53"/>
                </a:cubicBezTo>
                <a:cubicBezTo>
                  <a:pt x="289" y="74"/>
                  <a:pt x="304" y="35"/>
                  <a:pt x="345" y="39"/>
                </a:cubicBezTo>
                <a:cubicBezTo>
                  <a:pt x="364" y="45"/>
                  <a:pt x="381" y="49"/>
                  <a:pt x="402" y="51"/>
                </a:cubicBezTo>
                <a:cubicBezTo>
                  <a:pt x="431" y="61"/>
                  <a:pt x="455" y="64"/>
                  <a:pt x="486" y="66"/>
                </a:cubicBezTo>
                <a:cubicBezTo>
                  <a:pt x="517" y="76"/>
                  <a:pt x="555" y="73"/>
                  <a:pt x="588" y="81"/>
                </a:cubicBezTo>
                <a:cubicBezTo>
                  <a:pt x="664" y="99"/>
                  <a:pt x="624" y="135"/>
                  <a:pt x="702" y="141"/>
                </a:cubicBezTo>
                <a:cubicBezTo>
                  <a:pt x="739" y="150"/>
                  <a:pt x="808" y="183"/>
                  <a:pt x="846" y="189"/>
                </a:cubicBezTo>
                <a:cubicBezTo>
                  <a:pt x="885" y="196"/>
                  <a:pt x="886" y="215"/>
                  <a:pt x="926" y="221"/>
                </a:cubicBezTo>
                <a:cubicBezTo>
                  <a:pt x="954" y="230"/>
                  <a:pt x="1031" y="241"/>
                  <a:pt x="1062" y="245"/>
                </a:cubicBezTo>
                <a:cubicBezTo>
                  <a:pt x="1090" y="254"/>
                  <a:pt x="1074" y="247"/>
                  <a:pt x="1142" y="253"/>
                </a:cubicBezTo>
                <a:cubicBezTo>
                  <a:pt x="1192" y="257"/>
                  <a:pt x="1164" y="239"/>
                  <a:pt x="1214" y="245"/>
                </a:cubicBezTo>
                <a:cubicBezTo>
                  <a:pt x="1237" y="253"/>
                  <a:pt x="1223" y="261"/>
                  <a:pt x="1246" y="269"/>
                </a:cubicBezTo>
                <a:cubicBezTo>
                  <a:pt x="1238" y="282"/>
                  <a:pt x="1254" y="256"/>
                  <a:pt x="1246" y="269"/>
                </a:cubicBezTo>
                <a:cubicBezTo>
                  <a:pt x="1242" y="290"/>
                  <a:pt x="1290" y="272"/>
                  <a:pt x="1270" y="285"/>
                </a:cubicBezTo>
                <a:cubicBezTo>
                  <a:pt x="1257" y="305"/>
                  <a:pt x="1246" y="325"/>
                  <a:pt x="1262" y="389"/>
                </a:cubicBezTo>
                <a:cubicBezTo>
                  <a:pt x="1246" y="413"/>
                  <a:pt x="1264" y="416"/>
                  <a:pt x="1242" y="417"/>
                </a:cubicBezTo>
                <a:cubicBezTo>
                  <a:pt x="1210" y="425"/>
                  <a:pt x="1173" y="424"/>
                  <a:pt x="1140" y="426"/>
                </a:cubicBezTo>
                <a:cubicBezTo>
                  <a:pt x="1117" y="434"/>
                  <a:pt x="1092" y="428"/>
                  <a:pt x="1068" y="435"/>
                </a:cubicBezTo>
                <a:cubicBezTo>
                  <a:pt x="1035" y="445"/>
                  <a:pt x="1007" y="463"/>
                  <a:pt x="975" y="474"/>
                </a:cubicBezTo>
                <a:cubicBezTo>
                  <a:pt x="956" y="503"/>
                  <a:pt x="942" y="533"/>
                  <a:pt x="927" y="564"/>
                </a:cubicBezTo>
                <a:cubicBezTo>
                  <a:pt x="921" y="575"/>
                  <a:pt x="922" y="589"/>
                  <a:pt x="918" y="600"/>
                </a:cubicBezTo>
                <a:cubicBezTo>
                  <a:pt x="912" y="615"/>
                  <a:pt x="897" y="631"/>
                  <a:pt x="885" y="642"/>
                </a:cubicBezTo>
                <a:cubicBezTo>
                  <a:pt x="880" y="647"/>
                  <a:pt x="867" y="654"/>
                  <a:pt x="867" y="654"/>
                </a:cubicBezTo>
                <a:cubicBezTo>
                  <a:pt x="850" y="680"/>
                  <a:pt x="821" y="695"/>
                  <a:pt x="798" y="714"/>
                </a:cubicBezTo>
                <a:cubicBezTo>
                  <a:pt x="782" y="727"/>
                  <a:pt x="773" y="740"/>
                  <a:pt x="753" y="747"/>
                </a:cubicBezTo>
                <a:cubicBezTo>
                  <a:pt x="741" y="756"/>
                  <a:pt x="735" y="758"/>
                  <a:pt x="720" y="762"/>
                </a:cubicBezTo>
                <a:cubicBezTo>
                  <a:pt x="693" y="758"/>
                  <a:pt x="670" y="752"/>
                  <a:pt x="645" y="744"/>
                </a:cubicBezTo>
                <a:cubicBezTo>
                  <a:pt x="592" y="746"/>
                  <a:pt x="568" y="751"/>
                  <a:pt x="519" y="744"/>
                </a:cubicBezTo>
                <a:cubicBezTo>
                  <a:pt x="494" y="736"/>
                  <a:pt x="469" y="682"/>
                  <a:pt x="450" y="660"/>
                </a:cubicBezTo>
                <a:cubicBezTo>
                  <a:pt x="406" y="607"/>
                  <a:pt x="343" y="597"/>
                  <a:pt x="279" y="594"/>
                </a:cubicBezTo>
                <a:cubicBezTo>
                  <a:pt x="244" y="585"/>
                  <a:pt x="204" y="584"/>
                  <a:pt x="168" y="579"/>
                </a:cubicBezTo>
                <a:cubicBezTo>
                  <a:pt x="157" y="575"/>
                  <a:pt x="149" y="568"/>
                  <a:pt x="138" y="564"/>
                </a:cubicBezTo>
                <a:cubicBezTo>
                  <a:pt x="132" y="562"/>
                  <a:pt x="120" y="558"/>
                  <a:pt x="120" y="558"/>
                </a:cubicBezTo>
                <a:cubicBezTo>
                  <a:pt x="115" y="543"/>
                  <a:pt x="103" y="534"/>
                  <a:pt x="93" y="522"/>
                </a:cubicBezTo>
                <a:cubicBezTo>
                  <a:pt x="80" y="507"/>
                  <a:pt x="77" y="493"/>
                  <a:pt x="57" y="480"/>
                </a:cubicBezTo>
                <a:cubicBezTo>
                  <a:pt x="50" y="469"/>
                  <a:pt x="45" y="463"/>
                  <a:pt x="33" y="459"/>
                </a:cubicBezTo>
                <a:cubicBezTo>
                  <a:pt x="20" y="440"/>
                  <a:pt x="21" y="421"/>
                  <a:pt x="9" y="402"/>
                </a:cubicBezTo>
                <a:cubicBezTo>
                  <a:pt x="13" y="383"/>
                  <a:pt x="17" y="389"/>
                  <a:pt x="0" y="381"/>
                </a:cubicBezTo>
                <a:close/>
              </a:path>
            </a:pathLst>
          </a:custGeom>
          <a:gradFill rotWithShape="0">
            <a:gsLst>
              <a:gs pos="0">
                <a:schemeClr val="hlink">
                  <a:gamma/>
                  <a:tint val="14118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164" name="Freeform 20"/>
          <p:cNvSpPr>
            <a:spLocks/>
          </p:cNvSpPr>
          <p:nvPr/>
        </p:nvSpPr>
        <p:spPr bwMode="auto">
          <a:xfrm>
            <a:off x="852488" y="2241550"/>
            <a:ext cx="3605212" cy="3054350"/>
          </a:xfrm>
          <a:custGeom>
            <a:avLst/>
            <a:gdLst/>
            <a:ahLst/>
            <a:cxnLst>
              <a:cxn ang="0">
                <a:pos x="2219" y="296"/>
              </a:cxn>
              <a:cxn ang="0">
                <a:pos x="2119" y="324"/>
              </a:cxn>
              <a:cxn ang="0">
                <a:pos x="2071" y="324"/>
              </a:cxn>
              <a:cxn ang="0">
                <a:pos x="1955" y="316"/>
              </a:cxn>
              <a:cxn ang="0">
                <a:pos x="1935" y="304"/>
              </a:cxn>
              <a:cxn ang="0">
                <a:pos x="1863" y="252"/>
              </a:cxn>
              <a:cxn ang="0">
                <a:pos x="1795" y="252"/>
              </a:cxn>
              <a:cxn ang="0">
                <a:pos x="1703" y="264"/>
              </a:cxn>
              <a:cxn ang="0">
                <a:pos x="1495" y="220"/>
              </a:cxn>
              <a:cxn ang="0">
                <a:pos x="1351" y="132"/>
              </a:cxn>
              <a:cxn ang="0">
                <a:pos x="1183" y="100"/>
              </a:cxn>
              <a:cxn ang="0">
                <a:pos x="1051" y="100"/>
              </a:cxn>
              <a:cxn ang="0">
                <a:pos x="1011" y="72"/>
              </a:cxn>
              <a:cxn ang="0">
                <a:pos x="923" y="92"/>
              </a:cxn>
              <a:cxn ang="0">
                <a:pos x="715" y="76"/>
              </a:cxn>
              <a:cxn ang="0">
                <a:pos x="631" y="60"/>
              </a:cxn>
              <a:cxn ang="0">
                <a:pos x="347" y="32"/>
              </a:cxn>
              <a:cxn ang="0">
                <a:pos x="287" y="0"/>
              </a:cxn>
              <a:cxn ang="0">
                <a:pos x="187" y="32"/>
              </a:cxn>
              <a:cxn ang="0">
                <a:pos x="183" y="88"/>
              </a:cxn>
              <a:cxn ang="0">
                <a:pos x="59" y="120"/>
              </a:cxn>
              <a:cxn ang="0">
                <a:pos x="19" y="228"/>
              </a:cxn>
              <a:cxn ang="0">
                <a:pos x="19" y="280"/>
              </a:cxn>
              <a:cxn ang="0">
                <a:pos x="75" y="384"/>
              </a:cxn>
              <a:cxn ang="0">
                <a:pos x="67" y="444"/>
              </a:cxn>
              <a:cxn ang="0">
                <a:pos x="155" y="428"/>
              </a:cxn>
              <a:cxn ang="0">
                <a:pos x="239" y="452"/>
              </a:cxn>
              <a:cxn ang="0">
                <a:pos x="331" y="480"/>
              </a:cxn>
              <a:cxn ang="0">
                <a:pos x="423" y="452"/>
              </a:cxn>
              <a:cxn ang="0">
                <a:pos x="511" y="524"/>
              </a:cxn>
              <a:cxn ang="0">
                <a:pos x="439" y="636"/>
              </a:cxn>
              <a:cxn ang="0">
                <a:pos x="411" y="688"/>
              </a:cxn>
              <a:cxn ang="0">
                <a:pos x="439" y="748"/>
              </a:cxn>
              <a:cxn ang="0">
                <a:pos x="391" y="900"/>
              </a:cxn>
              <a:cxn ang="0">
                <a:pos x="383" y="996"/>
              </a:cxn>
              <a:cxn ang="0">
                <a:pos x="331" y="1028"/>
              </a:cxn>
              <a:cxn ang="0">
                <a:pos x="311" y="1092"/>
              </a:cxn>
              <a:cxn ang="0">
                <a:pos x="363" y="1156"/>
              </a:cxn>
              <a:cxn ang="0">
                <a:pos x="327" y="1208"/>
              </a:cxn>
              <a:cxn ang="0">
                <a:pos x="299" y="1328"/>
              </a:cxn>
              <a:cxn ang="0">
                <a:pos x="343" y="1408"/>
              </a:cxn>
              <a:cxn ang="0">
                <a:pos x="299" y="1452"/>
              </a:cxn>
              <a:cxn ang="0">
                <a:pos x="255" y="1504"/>
              </a:cxn>
              <a:cxn ang="0">
                <a:pos x="319" y="1620"/>
              </a:cxn>
              <a:cxn ang="0">
                <a:pos x="435" y="1676"/>
              </a:cxn>
              <a:cxn ang="0">
                <a:pos x="475" y="1764"/>
              </a:cxn>
              <a:cxn ang="0">
                <a:pos x="667" y="1884"/>
              </a:cxn>
              <a:cxn ang="0">
                <a:pos x="827" y="1792"/>
              </a:cxn>
              <a:cxn ang="0">
                <a:pos x="1055" y="1748"/>
              </a:cxn>
              <a:cxn ang="0">
                <a:pos x="1215" y="1716"/>
              </a:cxn>
              <a:cxn ang="0">
                <a:pos x="1271" y="1688"/>
              </a:cxn>
              <a:cxn ang="0">
                <a:pos x="1343" y="1736"/>
              </a:cxn>
              <a:cxn ang="0">
                <a:pos x="1423" y="1596"/>
              </a:cxn>
              <a:cxn ang="0">
                <a:pos x="1495" y="1532"/>
              </a:cxn>
              <a:cxn ang="0">
                <a:pos x="1595" y="1408"/>
              </a:cxn>
              <a:cxn ang="0">
                <a:pos x="1691" y="1284"/>
              </a:cxn>
              <a:cxn ang="0">
                <a:pos x="1739" y="1228"/>
              </a:cxn>
              <a:cxn ang="0">
                <a:pos x="1627" y="1076"/>
              </a:cxn>
              <a:cxn ang="0">
                <a:pos x="1723" y="900"/>
              </a:cxn>
              <a:cxn ang="0">
                <a:pos x="1823" y="736"/>
              </a:cxn>
              <a:cxn ang="0">
                <a:pos x="1995" y="604"/>
              </a:cxn>
              <a:cxn ang="0">
                <a:pos x="2175" y="516"/>
              </a:cxn>
              <a:cxn ang="0">
                <a:pos x="2271" y="408"/>
              </a:cxn>
            </a:cxnLst>
            <a:rect l="0" t="0" r="r" b="b"/>
            <a:pathLst>
              <a:path w="2271" h="1924">
                <a:moveTo>
                  <a:pt x="2255" y="340"/>
                </a:moveTo>
                <a:cubicBezTo>
                  <a:pt x="2262" y="319"/>
                  <a:pt x="2261" y="332"/>
                  <a:pt x="2243" y="304"/>
                </a:cubicBezTo>
                <a:cubicBezTo>
                  <a:pt x="2238" y="297"/>
                  <a:pt x="2219" y="296"/>
                  <a:pt x="2219" y="296"/>
                </a:cubicBezTo>
                <a:cubicBezTo>
                  <a:pt x="2193" y="300"/>
                  <a:pt x="2185" y="298"/>
                  <a:pt x="2167" y="316"/>
                </a:cubicBezTo>
                <a:cubicBezTo>
                  <a:pt x="2162" y="332"/>
                  <a:pt x="2155" y="335"/>
                  <a:pt x="2139" y="340"/>
                </a:cubicBezTo>
                <a:cubicBezTo>
                  <a:pt x="2109" y="330"/>
                  <a:pt x="2145" y="345"/>
                  <a:pt x="2119" y="324"/>
                </a:cubicBezTo>
                <a:cubicBezTo>
                  <a:pt x="2112" y="318"/>
                  <a:pt x="2102" y="317"/>
                  <a:pt x="2095" y="312"/>
                </a:cubicBezTo>
                <a:cubicBezTo>
                  <a:pt x="2091" y="313"/>
                  <a:pt x="2087" y="314"/>
                  <a:pt x="2083" y="316"/>
                </a:cubicBezTo>
                <a:cubicBezTo>
                  <a:pt x="2079" y="318"/>
                  <a:pt x="2075" y="322"/>
                  <a:pt x="2071" y="324"/>
                </a:cubicBezTo>
                <a:cubicBezTo>
                  <a:pt x="2063" y="327"/>
                  <a:pt x="2047" y="332"/>
                  <a:pt x="2047" y="332"/>
                </a:cubicBezTo>
                <a:cubicBezTo>
                  <a:pt x="2018" y="313"/>
                  <a:pt x="2016" y="313"/>
                  <a:pt x="1979" y="308"/>
                </a:cubicBezTo>
                <a:cubicBezTo>
                  <a:pt x="1971" y="311"/>
                  <a:pt x="1963" y="313"/>
                  <a:pt x="1955" y="316"/>
                </a:cubicBezTo>
                <a:cubicBezTo>
                  <a:pt x="1951" y="317"/>
                  <a:pt x="1943" y="320"/>
                  <a:pt x="1943" y="320"/>
                </a:cubicBezTo>
                <a:cubicBezTo>
                  <a:pt x="1938" y="319"/>
                  <a:pt x="1929" y="321"/>
                  <a:pt x="1927" y="316"/>
                </a:cubicBezTo>
                <a:cubicBezTo>
                  <a:pt x="1925" y="312"/>
                  <a:pt x="1934" y="309"/>
                  <a:pt x="1935" y="304"/>
                </a:cubicBezTo>
                <a:cubicBezTo>
                  <a:pt x="1936" y="299"/>
                  <a:pt x="1933" y="293"/>
                  <a:pt x="1931" y="288"/>
                </a:cubicBezTo>
                <a:cubicBezTo>
                  <a:pt x="1923" y="263"/>
                  <a:pt x="1923" y="260"/>
                  <a:pt x="1899" y="252"/>
                </a:cubicBezTo>
                <a:cubicBezTo>
                  <a:pt x="1884" y="257"/>
                  <a:pt x="1882" y="260"/>
                  <a:pt x="1863" y="252"/>
                </a:cubicBezTo>
                <a:cubicBezTo>
                  <a:pt x="1854" y="248"/>
                  <a:pt x="1839" y="236"/>
                  <a:pt x="1839" y="236"/>
                </a:cubicBezTo>
                <a:cubicBezTo>
                  <a:pt x="1823" y="237"/>
                  <a:pt x="1806" y="235"/>
                  <a:pt x="1791" y="240"/>
                </a:cubicBezTo>
                <a:cubicBezTo>
                  <a:pt x="1787" y="241"/>
                  <a:pt x="1797" y="248"/>
                  <a:pt x="1795" y="252"/>
                </a:cubicBezTo>
                <a:cubicBezTo>
                  <a:pt x="1788" y="265"/>
                  <a:pt x="1766" y="258"/>
                  <a:pt x="1751" y="260"/>
                </a:cubicBezTo>
                <a:cubicBezTo>
                  <a:pt x="1743" y="263"/>
                  <a:pt x="1736" y="272"/>
                  <a:pt x="1727" y="272"/>
                </a:cubicBezTo>
                <a:cubicBezTo>
                  <a:pt x="1719" y="272"/>
                  <a:pt x="1703" y="264"/>
                  <a:pt x="1703" y="264"/>
                </a:cubicBezTo>
                <a:cubicBezTo>
                  <a:pt x="1667" y="273"/>
                  <a:pt x="1651" y="251"/>
                  <a:pt x="1619" y="240"/>
                </a:cubicBezTo>
                <a:cubicBezTo>
                  <a:pt x="1589" y="260"/>
                  <a:pt x="1564" y="229"/>
                  <a:pt x="1535" y="224"/>
                </a:cubicBezTo>
                <a:cubicBezTo>
                  <a:pt x="1522" y="222"/>
                  <a:pt x="1508" y="221"/>
                  <a:pt x="1495" y="220"/>
                </a:cubicBezTo>
                <a:cubicBezTo>
                  <a:pt x="1478" y="214"/>
                  <a:pt x="1463" y="203"/>
                  <a:pt x="1447" y="196"/>
                </a:cubicBezTo>
                <a:cubicBezTo>
                  <a:pt x="1439" y="193"/>
                  <a:pt x="1423" y="188"/>
                  <a:pt x="1423" y="188"/>
                </a:cubicBezTo>
                <a:cubicBezTo>
                  <a:pt x="1410" y="148"/>
                  <a:pt x="1392" y="137"/>
                  <a:pt x="1351" y="132"/>
                </a:cubicBezTo>
                <a:cubicBezTo>
                  <a:pt x="1342" y="104"/>
                  <a:pt x="1351" y="111"/>
                  <a:pt x="1331" y="104"/>
                </a:cubicBezTo>
                <a:cubicBezTo>
                  <a:pt x="1316" y="109"/>
                  <a:pt x="1314" y="119"/>
                  <a:pt x="1299" y="124"/>
                </a:cubicBezTo>
                <a:cubicBezTo>
                  <a:pt x="1261" y="121"/>
                  <a:pt x="1220" y="112"/>
                  <a:pt x="1183" y="100"/>
                </a:cubicBezTo>
                <a:cubicBezTo>
                  <a:pt x="1139" y="105"/>
                  <a:pt x="1158" y="100"/>
                  <a:pt x="1123" y="112"/>
                </a:cubicBezTo>
                <a:cubicBezTo>
                  <a:pt x="1115" y="115"/>
                  <a:pt x="1099" y="120"/>
                  <a:pt x="1099" y="120"/>
                </a:cubicBezTo>
                <a:cubicBezTo>
                  <a:pt x="1068" y="100"/>
                  <a:pt x="1084" y="106"/>
                  <a:pt x="1051" y="100"/>
                </a:cubicBezTo>
                <a:cubicBezTo>
                  <a:pt x="1047" y="97"/>
                  <a:pt x="1042" y="96"/>
                  <a:pt x="1039" y="92"/>
                </a:cubicBezTo>
                <a:cubicBezTo>
                  <a:pt x="1036" y="89"/>
                  <a:pt x="1038" y="82"/>
                  <a:pt x="1035" y="80"/>
                </a:cubicBezTo>
                <a:cubicBezTo>
                  <a:pt x="1028" y="75"/>
                  <a:pt x="1011" y="72"/>
                  <a:pt x="1011" y="72"/>
                </a:cubicBezTo>
                <a:cubicBezTo>
                  <a:pt x="999" y="80"/>
                  <a:pt x="987" y="84"/>
                  <a:pt x="975" y="92"/>
                </a:cubicBezTo>
                <a:cubicBezTo>
                  <a:pt x="966" y="90"/>
                  <a:pt x="957" y="83"/>
                  <a:pt x="947" y="84"/>
                </a:cubicBezTo>
                <a:cubicBezTo>
                  <a:pt x="939" y="85"/>
                  <a:pt x="931" y="89"/>
                  <a:pt x="923" y="92"/>
                </a:cubicBezTo>
                <a:cubicBezTo>
                  <a:pt x="910" y="96"/>
                  <a:pt x="896" y="95"/>
                  <a:pt x="883" y="96"/>
                </a:cubicBezTo>
                <a:cubicBezTo>
                  <a:pt x="842" y="110"/>
                  <a:pt x="798" y="92"/>
                  <a:pt x="755" y="88"/>
                </a:cubicBezTo>
                <a:cubicBezTo>
                  <a:pt x="741" y="85"/>
                  <a:pt x="715" y="76"/>
                  <a:pt x="715" y="76"/>
                </a:cubicBezTo>
                <a:cubicBezTo>
                  <a:pt x="701" y="55"/>
                  <a:pt x="678" y="68"/>
                  <a:pt x="655" y="72"/>
                </a:cubicBezTo>
                <a:cubicBezTo>
                  <a:pt x="651" y="71"/>
                  <a:pt x="647" y="70"/>
                  <a:pt x="643" y="68"/>
                </a:cubicBezTo>
                <a:cubicBezTo>
                  <a:pt x="639" y="66"/>
                  <a:pt x="635" y="62"/>
                  <a:pt x="631" y="60"/>
                </a:cubicBezTo>
                <a:cubicBezTo>
                  <a:pt x="623" y="57"/>
                  <a:pt x="607" y="52"/>
                  <a:pt x="607" y="52"/>
                </a:cubicBezTo>
                <a:cubicBezTo>
                  <a:pt x="557" y="69"/>
                  <a:pt x="506" y="57"/>
                  <a:pt x="455" y="52"/>
                </a:cubicBezTo>
                <a:cubicBezTo>
                  <a:pt x="413" y="57"/>
                  <a:pt x="386" y="45"/>
                  <a:pt x="347" y="32"/>
                </a:cubicBezTo>
                <a:cubicBezTo>
                  <a:pt x="338" y="18"/>
                  <a:pt x="339" y="9"/>
                  <a:pt x="323" y="4"/>
                </a:cubicBezTo>
                <a:cubicBezTo>
                  <a:pt x="319" y="5"/>
                  <a:pt x="315" y="8"/>
                  <a:pt x="311" y="8"/>
                </a:cubicBezTo>
                <a:cubicBezTo>
                  <a:pt x="303" y="7"/>
                  <a:pt x="287" y="0"/>
                  <a:pt x="287" y="0"/>
                </a:cubicBezTo>
                <a:cubicBezTo>
                  <a:pt x="274" y="9"/>
                  <a:pt x="262" y="11"/>
                  <a:pt x="247" y="16"/>
                </a:cubicBezTo>
                <a:cubicBezTo>
                  <a:pt x="228" y="10"/>
                  <a:pt x="228" y="17"/>
                  <a:pt x="211" y="24"/>
                </a:cubicBezTo>
                <a:cubicBezTo>
                  <a:pt x="203" y="27"/>
                  <a:pt x="187" y="32"/>
                  <a:pt x="187" y="32"/>
                </a:cubicBezTo>
                <a:cubicBezTo>
                  <a:pt x="186" y="39"/>
                  <a:pt x="185" y="46"/>
                  <a:pt x="183" y="52"/>
                </a:cubicBezTo>
                <a:cubicBezTo>
                  <a:pt x="181" y="57"/>
                  <a:pt x="175" y="59"/>
                  <a:pt x="175" y="64"/>
                </a:cubicBezTo>
                <a:cubicBezTo>
                  <a:pt x="175" y="72"/>
                  <a:pt x="183" y="88"/>
                  <a:pt x="183" y="88"/>
                </a:cubicBezTo>
                <a:cubicBezTo>
                  <a:pt x="176" y="108"/>
                  <a:pt x="169" y="97"/>
                  <a:pt x="155" y="88"/>
                </a:cubicBezTo>
                <a:cubicBezTo>
                  <a:pt x="144" y="95"/>
                  <a:pt x="119" y="104"/>
                  <a:pt x="119" y="104"/>
                </a:cubicBezTo>
                <a:cubicBezTo>
                  <a:pt x="64" y="97"/>
                  <a:pt x="92" y="103"/>
                  <a:pt x="59" y="120"/>
                </a:cubicBezTo>
                <a:cubicBezTo>
                  <a:pt x="47" y="126"/>
                  <a:pt x="23" y="136"/>
                  <a:pt x="23" y="136"/>
                </a:cubicBezTo>
                <a:cubicBezTo>
                  <a:pt x="5" y="164"/>
                  <a:pt x="10" y="151"/>
                  <a:pt x="3" y="172"/>
                </a:cubicBezTo>
                <a:cubicBezTo>
                  <a:pt x="33" y="192"/>
                  <a:pt x="0" y="165"/>
                  <a:pt x="19" y="228"/>
                </a:cubicBezTo>
                <a:cubicBezTo>
                  <a:pt x="22" y="237"/>
                  <a:pt x="38" y="234"/>
                  <a:pt x="47" y="236"/>
                </a:cubicBezTo>
                <a:cubicBezTo>
                  <a:pt x="37" y="266"/>
                  <a:pt x="52" y="230"/>
                  <a:pt x="31" y="256"/>
                </a:cubicBezTo>
                <a:cubicBezTo>
                  <a:pt x="25" y="263"/>
                  <a:pt x="24" y="273"/>
                  <a:pt x="19" y="280"/>
                </a:cubicBezTo>
                <a:cubicBezTo>
                  <a:pt x="35" y="291"/>
                  <a:pt x="47" y="284"/>
                  <a:pt x="67" y="288"/>
                </a:cubicBezTo>
                <a:cubicBezTo>
                  <a:pt x="81" y="309"/>
                  <a:pt x="79" y="321"/>
                  <a:pt x="71" y="344"/>
                </a:cubicBezTo>
                <a:cubicBezTo>
                  <a:pt x="74" y="358"/>
                  <a:pt x="82" y="371"/>
                  <a:pt x="75" y="384"/>
                </a:cubicBezTo>
                <a:cubicBezTo>
                  <a:pt x="70" y="392"/>
                  <a:pt x="64" y="400"/>
                  <a:pt x="59" y="408"/>
                </a:cubicBezTo>
                <a:cubicBezTo>
                  <a:pt x="56" y="412"/>
                  <a:pt x="51" y="420"/>
                  <a:pt x="51" y="420"/>
                </a:cubicBezTo>
                <a:cubicBezTo>
                  <a:pt x="56" y="428"/>
                  <a:pt x="58" y="441"/>
                  <a:pt x="67" y="444"/>
                </a:cubicBezTo>
                <a:cubicBezTo>
                  <a:pt x="75" y="447"/>
                  <a:pt x="83" y="449"/>
                  <a:pt x="91" y="452"/>
                </a:cubicBezTo>
                <a:cubicBezTo>
                  <a:pt x="95" y="453"/>
                  <a:pt x="103" y="456"/>
                  <a:pt x="103" y="456"/>
                </a:cubicBezTo>
                <a:cubicBezTo>
                  <a:pt x="123" y="451"/>
                  <a:pt x="138" y="440"/>
                  <a:pt x="155" y="428"/>
                </a:cubicBezTo>
                <a:cubicBezTo>
                  <a:pt x="162" y="423"/>
                  <a:pt x="179" y="420"/>
                  <a:pt x="179" y="420"/>
                </a:cubicBezTo>
                <a:cubicBezTo>
                  <a:pt x="203" y="426"/>
                  <a:pt x="194" y="431"/>
                  <a:pt x="183" y="448"/>
                </a:cubicBezTo>
                <a:cubicBezTo>
                  <a:pt x="192" y="474"/>
                  <a:pt x="218" y="459"/>
                  <a:pt x="239" y="452"/>
                </a:cubicBezTo>
                <a:cubicBezTo>
                  <a:pt x="258" y="456"/>
                  <a:pt x="276" y="462"/>
                  <a:pt x="295" y="468"/>
                </a:cubicBezTo>
                <a:cubicBezTo>
                  <a:pt x="303" y="471"/>
                  <a:pt x="311" y="473"/>
                  <a:pt x="319" y="476"/>
                </a:cubicBezTo>
                <a:cubicBezTo>
                  <a:pt x="323" y="477"/>
                  <a:pt x="331" y="480"/>
                  <a:pt x="331" y="480"/>
                </a:cubicBezTo>
                <a:cubicBezTo>
                  <a:pt x="383" y="473"/>
                  <a:pt x="343" y="487"/>
                  <a:pt x="363" y="448"/>
                </a:cubicBezTo>
                <a:cubicBezTo>
                  <a:pt x="367" y="440"/>
                  <a:pt x="380" y="441"/>
                  <a:pt x="387" y="436"/>
                </a:cubicBezTo>
                <a:cubicBezTo>
                  <a:pt x="398" y="443"/>
                  <a:pt x="423" y="452"/>
                  <a:pt x="423" y="452"/>
                </a:cubicBezTo>
                <a:cubicBezTo>
                  <a:pt x="449" y="443"/>
                  <a:pt x="449" y="441"/>
                  <a:pt x="471" y="456"/>
                </a:cubicBezTo>
                <a:cubicBezTo>
                  <a:pt x="475" y="477"/>
                  <a:pt x="480" y="496"/>
                  <a:pt x="487" y="516"/>
                </a:cubicBezTo>
                <a:cubicBezTo>
                  <a:pt x="490" y="524"/>
                  <a:pt x="503" y="521"/>
                  <a:pt x="511" y="524"/>
                </a:cubicBezTo>
                <a:cubicBezTo>
                  <a:pt x="528" y="530"/>
                  <a:pt x="519" y="526"/>
                  <a:pt x="535" y="536"/>
                </a:cubicBezTo>
                <a:cubicBezTo>
                  <a:pt x="552" y="587"/>
                  <a:pt x="496" y="602"/>
                  <a:pt x="463" y="620"/>
                </a:cubicBezTo>
                <a:cubicBezTo>
                  <a:pt x="455" y="625"/>
                  <a:pt x="447" y="631"/>
                  <a:pt x="439" y="636"/>
                </a:cubicBezTo>
                <a:cubicBezTo>
                  <a:pt x="435" y="639"/>
                  <a:pt x="427" y="644"/>
                  <a:pt x="427" y="644"/>
                </a:cubicBezTo>
                <a:cubicBezTo>
                  <a:pt x="418" y="657"/>
                  <a:pt x="408" y="661"/>
                  <a:pt x="403" y="676"/>
                </a:cubicBezTo>
                <a:cubicBezTo>
                  <a:pt x="406" y="680"/>
                  <a:pt x="407" y="685"/>
                  <a:pt x="411" y="688"/>
                </a:cubicBezTo>
                <a:cubicBezTo>
                  <a:pt x="414" y="691"/>
                  <a:pt x="421" y="688"/>
                  <a:pt x="423" y="692"/>
                </a:cubicBezTo>
                <a:cubicBezTo>
                  <a:pt x="427" y="702"/>
                  <a:pt x="424" y="714"/>
                  <a:pt x="427" y="724"/>
                </a:cubicBezTo>
                <a:cubicBezTo>
                  <a:pt x="429" y="733"/>
                  <a:pt x="436" y="740"/>
                  <a:pt x="439" y="748"/>
                </a:cubicBezTo>
                <a:cubicBezTo>
                  <a:pt x="431" y="772"/>
                  <a:pt x="433" y="794"/>
                  <a:pt x="419" y="816"/>
                </a:cubicBezTo>
                <a:cubicBezTo>
                  <a:pt x="415" y="838"/>
                  <a:pt x="414" y="856"/>
                  <a:pt x="391" y="864"/>
                </a:cubicBezTo>
                <a:cubicBezTo>
                  <a:pt x="378" y="902"/>
                  <a:pt x="380" y="876"/>
                  <a:pt x="391" y="900"/>
                </a:cubicBezTo>
                <a:cubicBezTo>
                  <a:pt x="394" y="908"/>
                  <a:pt x="396" y="916"/>
                  <a:pt x="399" y="924"/>
                </a:cubicBezTo>
                <a:cubicBezTo>
                  <a:pt x="400" y="928"/>
                  <a:pt x="403" y="936"/>
                  <a:pt x="403" y="936"/>
                </a:cubicBezTo>
                <a:cubicBezTo>
                  <a:pt x="396" y="956"/>
                  <a:pt x="390" y="976"/>
                  <a:pt x="383" y="996"/>
                </a:cubicBezTo>
                <a:cubicBezTo>
                  <a:pt x="382" y="1000"/>
                  <a:pt x="383" y="1006"/>
                  <a:pt x="379" y="1008"/>
                </a:cubicBezTo>
                <a:cubicBezTo>
                  <a:pt x="360" y="1021"/>
                  <a:pt x="372" y="1014"/>
                  <a:pt x="343" y="1024"/>
                </a:cubicBezTo>
                <a:cubicBezTo>
                  <a:pt x="339" y="1025"/>
                  <a:pt x="331" y="1028"/>
                  <a:pt x="331" y="1028"/>
                </a:cubicBezTo>
                <a:cubicBezTo>
                  <a:pt x="322" y="1027"/>
                  <a:pt x="312" y="1024"/>
                  <a:pt x="303" y="1024"/>
                </a:cubicBezTo>
                <a:cubicBezTo>
                  <a:pt x="299" y="1024"/>
                  <a:pt x="315" y="1024"/>
                  <a:pt x="315" y="1028"/>
                </a:cubicBezTo>
                <a:cubicBezTo>
                  <a:pt x="317" y="1049"/>
                  <a:pt x="312" y="1071"/>
                  <a:pt x="311" y="1092"/>
                </a:cubicBezTo>
                <a:cubicBezTo>
                  <a:pt x="321" y="1122"/>
                  <a:pt x="306" y="1086"/>
                  <a:pt x="327" y="1112"/>
                </a:cubicBezTo>
                <a:cubicBezTo>
                  <a:pt x="353" y="1145"/>
                  <a:pt x="305" y="1102"/>
                  <a:pt x="339" y="1136"/>
                </a:cubicBezTo>
                <a:cubicBezTo>
                  <a:pt x="346" y="1143"/>
                  <a:pt x="356" y="1149"/>
                  <a:pt x="363" y="1156"/>
                </a:cubicBezTo>
                <a:cubicBezTo>
                  <a:pt x="362" y="1160"/>
                  <a:pt x="362" y="1165"/>
                  <a:pt x="359" y="1168"/>
                </a:cubicBezTo>
                <a:cubicBezTo>
                  <a:pt x="356" y="1171"/>
                  <a:pt x="350" y="1169"/>
                  <a:pt x="347" y="1172"/>
                </a:cubicBezTo>
                <a:cubicBezTo>
                  <a:pt x="334" y="1189"/>
                  <a:pt x="351" y="1192"/>
                  <a:pt x="327" y="1208"/>
                </a:cubicBezTo>
                <a:cubicBezTo>
                  <a:pt x="320" y="1229"/>
                  <a:pt x="310" y="1249"/>
                  <a:pt x="299" y="1268"/>
                </a:cubicBezTo>
                <a:cubicBezTo>
                  <a:pt x="294" y="1276"/>
                  <a:pt x="283" y="1292"/>
                  <a:pt x="283" y="1292"/>
                </a:cubicBezTo>
                <a:cubicBezTo>
                  <a:pt x="286" y="1301"/>
                  <a:pt x="290" y="1320"/>
                  <a:pt x="299" y="1328"/>
                </a:cubicBezTo>
                <a:cubicBezTo>
                  <a:pt x="306" y="1334"/>
                  <a:pt x="323" y="1344"/>
                  <a:pt x="323" y="1344"/>
                </a:cubicBezTo>
                <a:cubicBezTo>
                  <a:pt x="342" y="1372"/>
                  <a:pt x="331" y="1363"/>
                  <a:pt x="351" y="1376"/>
                </a:cubicBezTo>
                <a:cubicBezTo>
                  <a:pt x="362" y="1393"/>
                  <a:pt x="359" y="1397"/>
                  <a:pt x="343" y="1408"/>
                </a:cubicBezTo>
                <a:cubicBezTo>
                  <a:pt x="340" y="1412"/>
                  <a:pt x="339" y="1417"/>
                  <a:pt x="335" y="1420"/>
                </a:cubicBezTo>
                <a:cubicBezTo>
                  <a:pt x="332" y="1423"/>
                  <a:pt x="326" y="1421"/>
                  <a:pt x="323" y="1424"/>
                </a:cubicBezTo>
                <a:cubicBezTo>
                  <a:pt x="311" y="1436"/>
                  <a:pt x="319" y="1445"/>
                  <a:pt x="299" y="1452"/>
                </a:cubicBezTo>
                <a:cubicBezTo>
                  <a:pt x="280" y="1480"/>
                  <a:pt x="291" y="1471"/>
                  <a:pt x="271" y="1484"/>
                </a:cubicBezTo>
                <a:cubicBezTo>
                  <a:pt x="270" y="1488"/>
                  <a:pt x="270" y="1493"/>
                  <a:pt x="267" y="1496"/>
                </a:cubicBezTo>
                <a:cubicBezTo>
                  <a:pt x="264" y="1500"/>
                  <a:pt x="258" y="1500"/>
                  <a:pt x="255" y="1504"/>
                </a:cubicBezTo>
                <a:cubicBezTo>
                  <a:pt x="251" y="1511"/>
                  <a:pt x="247" y="1528"/>
                  <a:pt x="247" y="1528"/>
                </a:cubicBezTo>
                <a:cubicBezTo>
                  <a:pt x="270" y="1543"/>
                  <a:pt x="248" y="1537"/>
                  <a:pt x="263" y="1560"/>
                </a:cubicBezTo>
                <a:cubicBezTo>
                  <a:pt x="269" y="1621"/>
                  <a:pt x="266" y="1611"/>
                  <a:pt x="319" y="1620"/>
                </a:cubicBezTo>
                <a:cubicBezTo>
                  <a:pt x="332" y="1622"/>
                  <a:pt x="346" y="1624"/>
                  <a:pt x="359" y="1628"/>
                </a:cubicBezTo>
                <a:cubicBezTo>
                  <a:pt x="367" y="1631"/>
                  <a:pt x="383" y="1636"/>
                  <a:pt x="383" y="1636"/>
                </a:cubicBezTo>
                <a:cubicBezTo>
                  <a:pt x="393" y="1650"/>
                  <a:pt x="418" y="1669"/>
                  <a:pt x="435" y="1676"/>
                </a:cubicBezTo>
                <a:cubicBezTo>
                  <a:pt x="443" y="1679"/>
                  <a:pt x="459" y="1684"/>
                  <a:pt x="459" y="1684"/>
                </a:cubicBezTo>
                <a:cubicBezTo>
                  <a:pt x="471" y="1703"/>
                  <a:pt x="463" y="1718"/>
                  <a:pt x="451" y="1736"/>
                </a:cubicBezTo>
                <a:cubicBezTo>
                  <a:pt x="456" y="1752"/>
                  <a:pt x="459" y="1759"/>
                  <a:pt x="475" y="1764"/>
                </a:cubicBezTo>
                <a:cubicBezTo>
                  <a:pt x="488" y="1784"/>
                  <a:pt x="483" y="1803"/>
                  <a:pt x="503" y="1816"/>
                </a:cubicBezTo>
                <a:cubicBezTo>
                  <a:pt x="519" y="1880"/>
                  <a:pt x="578" y="1905"/>
                  <a:pt x="635" y="1924"/>
                </a:cubicBezTo>
                <a:cubicBezTo>
                  <a:pt x="662" y="1915"/>
                  <a:pt x="656" y="1907"/>
                  <a:pt x="667" y="1884"/>
                </a:cubicBezTo>
                <a:cubicBezTo>
                  <a:pt x="671" y="1875"/>
                  <a:pt x="680" y="1869"/>
                  <a:pt x="683" y="1860"/>
                </a:cubicBezTo>
                <a:cubicBezTo>
                  <a:pt x="684" y="1856"/>
                  <a:pt x="691" y="1829"/>
                  <a:pt x="699" y="1824"/>
                </a:cubicBezTo>
                <a:cubicBezTo>
                  <a:pt x="736" y="1801"/>
                  <a:pt x="784" y="1796"/>
                  <a:pt x="827" y="1792"/>
                </a:cubicBezTo>
                <a:cubicBezTo>
                  <a:pt x="847" y="1779"/>
                  <a:pt x="836" y="1788"/>
                  <a:pt x="855" y="1760"/>
                </a:cubicBezTo>
                <a:cubicBezTo>
                  <a:pt x="857" y="1756"/>
                  <a:pt x="863" y="1756"/>
                  <a:pt x="867" y="1756"/>
                </a:cubicBezTo>
                <a:cubicBezTo>
                  <a:pt x="884" y="1755"/>
                  <a:pt x="1045" y="1748"/>
                  <a:pt x="1055" y="1748"/>
                </a:cubicBezTo>
                <a:cubicBezTo>
                  <a:pt x="1088" y="1737"/>
                  <a:pt x="1072" y="1745"/>
                  <a:pt x="1103" y="1724"/>
                </a:cubicBezTo>
                <a:cubicBezTo>
                  <a:pt x="1110" y="1719"/>
                  <a:pt x="1127" y="1716"/>
                  <a:pt x="1127" y="1716"/>
                </a:cubicBezTo>
                <a:cubicBezTo>
                  <a:pt x="1156" y="1718"/>
                  <a:pt x="1192" y="1734"/>
                  <a:pt x="1215" y="1716"/>
                </a:cubicBezTo>
                <a:cubicBezTo>
                  <a:pt x="1219" y="1713"/>
                  <a:pt x="1219" y="1707"/>
                  <a:pt x="1223" y="1704"/>
                </a:cubicBezTo>
                <a:cubicBezTo>
                  <a:pt x="1223" y="1704"/>
                  <a:pt x="1253" y="1694"/>
                  <a:pt x="1259" y="1692"/>
                </a:cubicBezTo>
                <a:cubicBezTo>
                  <a:pt x="1263" y="1691"/>
                  <a:pt x="1271" y="1688"/>
                  <a:pt x="1271" y="1688"/>
                </a:cubicBezTo>
                <a:cubicBezTo>
                  <a:pt x="1290" y="1691"/>
                  <a:pt x="1306" y="1689"/>
                  <a:pt x="1315" y="1708"/>
                </a:cubicBezTo>
                <a:cubicBezTo>
                  <a:pt x="1317" y="1712"/>
                  <a:pt x="1316" y="1717"/>
                  <a:pt x="1319" y="1720"/>
                </a:cubicBezTo>
                <a:cubicBezTo>
                  <a:pt x="1326" y="1727"/>
                  <a:pt x="1343" y="1736"/>
                  <a:pt x="1343" y="1736"/>
                </a:cubicBezTo>
                <a:cubicBezTo>
                  <a:pt x="1348" y="1721"/>
                  <a:pt x="1358" y="1719"/>
                  <a:pt x="1363" y="1704"/>
                </a:cubicBezTo>
                <a:cubicBezTo>
                  <a:pt x="1367" y="1677"/>
                  <a:pt x="1367" y="1636"/>
                  <a:pt x="1391" y="1620"/>
                </a:cubicBezTo>
                <a:lnTo>
                  <a:pt x="1423" y="1596"/>
                </a:lnTo>
                <a:cubicBezTo>
                  <a:pt x="1423" y="1596"/>
                  <a:pt x="1435" y="1560"/>
                  <a:pt x="1435" y="1560"/>
                </a:cubicBezTo>
                <a:cubicBezTo>
                  <a:pt x="1438" y="1552"/>
                  <a:pt x="1451" y="1555"/>
                  <a:pt x="1459" y="1552"/>
                </a:cubicBezTo>
                <a:cubicBezTo>
                  <a:pt x="1471" y="1548"/>
                  <a:pt x="1483" y="1537"/>
                  <a:pt x="1495" y="1532"/>
                </a:cubicBezTo>
                <a:cubicBezTo>
                  <a:pt x="1519" y="1521"/>
                  <a:pt x="1528" y="1523"/>
                  <a:pt x="1555" y="1520"/>
                </a:cubicBezTo>
                <a:cubicBezTo>
                  <a:pt x="1549" y="1503"/>
                  <a:pt x="1558" y="1500"/>
                  <a:pt x="1563" y="1484"/>
                </a:cubicBezTo>
                <a:cubicBezTo>
                  <a:pt x="1571" y="1457"/>
                  <a:pt x="1586" y="1435"/>
                  <a:pt x="1595" y="1408"/>
                </a:cubicBezTo>
                <a:cubicBezTo>
                  <a:pt x="1599" y="1373"/>
                  <a:pt x="1611" y="1346"/>
                  <a:pt x="1631" y="1316"/>
                </a:cubicBezTo>
                <a:cubicBezTo>
                  <a:pt x="1633" y="1312"/>
                  <a:pt x="1639" y="1314"/>
                  <a:pt x="1643" y="1312"/>
                </a:cubicBezTo>
                <a:cubicBezTo>
                  <a:pt x="1660" y="1303"/>
                  <a:pt x="1674" y="1292"/>
                  <a:pt x="1691" y="1284"/>
                </a:cubicBezTo>
                <a:cubicBezTo>
                  <a:pt x="1699" y="1281"/>
                  <a:pt x="1715" y="1276"/>
                  <a:pt x="1715" y="1276"/>
                </a:cubicBezTo>
                <a:cubicBezTo>
                  <a:pt x="1720" y="1268"/>
                  <a:pt x="1728" y="1261"/>
                  <a:pt x="1731" y="1252"/>
                </a:cubicBezTo>
                <a:cubicBezTo>
                  <a:pt x="1734" y="1244"/>
                  <a:pt x="1739" y="1228"/>
                  <a:pt x="1739" y="1228"/>
                </a:cubicBezTo>
                <a:cubicBezTo>
                  <a:pt x="1727" y="1210"/>
                  <a:pt x="1726" y="1222"/>
                  <a:pt x="1707" y="1216"/>
                </a:cubicBezTo>
                <a:cubicBezTo>
                  <a:pt x="1698" y="1202"/>
                  <a:pt x="1686" y="1204"/>
                  <a:pt x="1679" y="1188"/>
                </a:cubicBezTo>
                <a:cubicBezTo>
                  <a:pt x="1665" y="1157"/>
                  <a:pt x="1654" y="1094"/>
                  <a:pt x="1627" y="1076"/>
                </a:cubicBezTo>
                <a:cubicBezTo>
                  <a:pt x="1620" y="1055"/>
                  <a:pt x="1631" y="1045"/>
                  <a:pt x="1639" y="1028"/>
                </a:cubicBezTo>
                <a:cubicBezTo>
                  <a:pt x="1654" y="997"/>
                  <a:pt x="1665" y="956"/>
                  <a:pt x="1695" y="936"/>
                </a:cubicBezTo>
                <a:cubicBezTo>
                  <a:pt x="1703" y="923"/>
                  <a:pt x="1717" y="914"/>
                  <a:pt x="1723" y="900"/>
                </a:cubicBezTo>
                <a:cubicBezTo>
                  <a:pt x="1737" y="868"/>
                  <a:pt x="1744" y="841"/>
                  <a:pt x="1775" y="820"/>
                </a:cubicBezTo>
                <a:cubicBezTo>
                  <a:pt x="1788" y="782"/>
                  <a:pt x="1784" y="781"/>
                  <a:pt x="1823" y="768"/>
                </a:cubicBezTo>
                <a:cubicBezTo>
                  <a:pt x="1834" y="752"/>
                  <a:pt x="1841" y="748"/>
                  <a:pt x="1823" y="736"/>
                </a:cubicBezTo>
                <a:cubicBezTo>
                  <a:pt x="1816" y="714"/>
                  <a:pt x="1825" y="692"/>
                  <a:pt x="1843" y="680"/>
                </a:cubicBezTo>
                <a:cubicBezTo>
                  <a:pt x="1853" y="649"/>
                  <a:pt x="1914" y="657"/>
                  <a:pt x="1935" y="656"/>
                </a:cubicBezTo>
                <a:cubicBezTo>
                  <a:pt x="1975" y="646"/>
                  <a:pt x="1962" y="614"/>
                  <a:pt x="1995" y="604"/>
                </a:cubicBezTo>
                <a:cubicBezTo>
                  <a:pt x="2029" y="594"/>
                  <a:pt x="2099" y="592"/>
                  <a:pt x="2099" y="592"/>
                </a:cubicBezTo>
                <a:cubicBezTo>
                  <a:pt x="2102" y="578"/>
                  <a:pt x="2103" y="554"/>
                  <a:pt x="2115" y="544"/>
                </a:cubicBezTo>
                <a:cubicBezTo>
                  <a:pt x="2129" y="533"/>
                  <a:pt x="2158" y="522"/>
                  <a:pt x="2175" y="516"/>
                </a:cubicBezTo>
                <a:cubicBezTo>
                  <a:pt x="2184" y="488"/>
                  <a:pt x="2196" y="480"/>
                  <a:pt x="2219" y="464"/>
                </a:cubicBezTo>
                <a:cubicBezTo>
                  <a:pt x="2230" y="456"/>
                  <a:pt x="2255" y="444"/>
                  <a:pt x="2255" y="444"/>
                </a:cubicBezTo>
                <a:cubicBezTo>
                  <a:pt x="2262" y="433"/>
                  <a:pt x="2271" y="408"/>
                  <a:pt x="2271" y="408"/>
                </a:cubicBezTo>
                <a:cubicBezTo>
                  <a:pt x="2265" y="391"/>
                  <a:pt x="2246" y="358"/>
                  <a:pt x="2255" y="340"/>
                </a:cubicBezTo>
                <a:close/>
              </a:path>
            </a:pathLst>
          </a:custGeom>
          <a:solidFill>
            <a:srgbClr val="9999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165" name="Text Box 21"/>
          <p:cNvSpPr txBox="1">
            <a:spLocks noChangeArrowheads="1"/>
          </p:cNvSpPr>
          <p:nvPr/>
        </p:nvSpPr>
        <p:spPr bwMode="auto">
          <a:xfrm rot="529824">
            <a:off x="1849438" y="3352800"/>
            <a:ext cx="12858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s-ES_tradnl" sz="340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Spain</a:t>
            </a:r>
          </a:p>
        </p:txBody>
      </p:sp>
      <p:sp>
        <p:nvSpPr>
          <p:cNvPr id="24584" name="Text Box 22"/>
          <p:cNvSpPr txBox="1">
            <a:spLocks noChangeArrowheads="1"/>
          </p:cNvSpPr>
          <p:nvPr/>
        </p:nvSpPr>
        <p:spPr bwMode="auto">
          <a:xfrm>
            <a:off x="673100" y="76200"/>
            <a:ext cx="262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a very special origin</a:t>
            </a:r>
          </a:p>
        </p:txBody>
      </p:sp>
      <p:sp>
        <p:nvSpPr>
          <p:cNvPr id="6167" name="Text Box 23"/>
          <p:cNvSpPr txBox="1">
            <a:spLocks noChangeArrowheads="1"/>
          </p:cNvSpPr>
          <p:nvPr/>
        </p:nvSpPr>
        <p:spPr bwMode="auto">
          <a:xfrm rot="487563">
            <a:off x="3251200" y="2209800"/>
            <a:ext cx="1101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s-ES_tradnl" sz="16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F r a n c e</a:t>
            </a:r>
          </a:p>
        </p:txBody>
      </p:sp>
      <p:sp>
        <p:nvSpPr>
          <p:cNvPr id="6168" name="Text Box 24"/>
          <p:cNvSpPr txBox="1">
            <a:spLocks noChangeArrowheads="1"/>
          </p:cNvSpPr>
          <p:nvPr/>
        </p:nvSpPr>
        <p:spPr bwMode="auto">
          <a:xfrm rot="-4772578">
            <a:off x="411163" y="3690938"/>
            <a:ext cx="1339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s-ES_tradnl" sz="16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P o r t u g a l</a:t>
            </a: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04800" y="4802188"/>
            <a:ext cx="1447800" cy="1141412"/>
            <a:chOff x="1728" y="3072"/>
            <a:chExt cx="960" cy="773"/>
          </a:xfrm>
        </p:grpSpPr>
        <p:grpSp>
          <p:nvGrpSpPr>
            <p:cNvPr id="24590" name="Group 26"/>
            <p:cNvGrpSpPr>
              <a:grpSpLocks/>
            </p:cNvGrpSpPr>
            <p:nvPr/>
          </p:nvGrpSpPr>
          <p:grpSpPr bwMode="auto">
            <a:xfrm rot="-753410">
              <a:off x="1728" y="3221"/>
              <a:ext cx="960" cy="624"/>
              <a:chOff x="1632" y="3120"/>
              <a:chExt cx="960" cy="624"/>
            </a:xfrm>
          </p:grpSpPr>
          <p:sp>
            <p:nvSpPr>
              <p:cNvPr id="6171" name="AutoShape 27"/>
              <p:cNvSpPr>
                <a:spLocks noChangeArrowheads="1"/>
              </p:cNvSpPr>
              <p:nvPr/>
            </p:nvSpPr>
            <p:spPr bwMode="auto">
              <a:xfrm rot="-1741293">
                <a:off x="1632" y="3120"/>
                <a:ext cx="960" cy="624"/>
              </a:xfrm>
              <a:prstGeom prst="rightArrow">
                <a:avLst>
                  <a:gd name="adj1" fmla="val 50000"/>
                  <a:gd name="adj2" fmla="val 38462"/>
                </a:avLst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hlink"/>
                </a:outerShdw>
              </a:effectLst>
            </p:spPr>
            <p:txBody>
              <a:bodyPr wrap="none" anchor="ctr"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6172" name="Text Box 28"/>
              <p:cNvSpPr txBox="1">
                <a:spLocks noChangeArrowheads="1"/>
              </p:cNvSpPr>
              <p:nvPr/>
            </p:nvSpPr>
            <p:spPr bwMode="auto">
              <a:xfrm rot="-1741293">
                <a:off x="1760" y="3372"/>
                <a:ext cx="534" cy="26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>
                <a:outerShdw dist="35921" dir="2700000" algn="ctr" rotWithShape="0">
                  <a:schemeClr val="hlink"/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>
                  <a:defRPr/>
                </a:pPr>
                <a:r>
                  <a:rPr lang="es-ES_tradnl" sz="200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vantGarde Bk BT" pitchFamily="34" charset="0"/>
                  </a:rPr>
                  <a:t>Jerez</a:t>
                </a:r>
              </a:p>
            </p:txBody>
          </p:sp>
        </p:grpSp>
        <p:sp>
          <p:nvSpPr>
            <p:cNvPr id="6173" name="Oval 29"/>
            <p:cNvSpPr>
              <a:spLocks noChangeArrowheads="1"/>
            </p:cNvSpPr>
            <p:nvPr/>
          </p:nvSpPr>
          <p:spPr bwMode="auto">
            <a:xfrm rot="-753410">
              <a:off x="2640" y="3072"/>
              <a:ext cx="48" cy="48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FF66"/>
              </a:solidFill>
              <a:round/>
              <a:headEnd/>
              <a:tailEnd/>
            </a:ln>
            <a:effectLst>
              <a:outerShdw dist="35921" dir="2700000" algn="ctr" rotWithShape="0">
                <a:schemeClr val="hlink"/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24588" name="Text Box 41"/>
          <p:cNvSpPr txBox="1">
            <a:spLocks noChangeArrowheads="1"/>
          </p:cNvSpPr>
          <p:nvPr/>
        </p:nvSpPr>
        <p:spPr bwMode="auto">
          <a:xfrm>
            <a:off x="685800" y="762000"/>
            <a:ext cx="34115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The origin of Sherry </a:t>
            </a:r>
            <a:endParaRPr lang="es-ES" sz="2800">
              <a:solidFill>
                <a:srgbClr val="E88A00"/>
              </a:solidFill>
              <a:latin typeface="AvantGarde Bk BT" pitchFamily="34" charset="0"/>
            </a:endParaRPr>
          </a:p>
        </p:txBody>
      </p:sp>
      <p:sp>
        <p:nvSpPr>
          <p:cNvPr id="24589" name="Text Box 42"/>
          <p:cNvSpPr txBox="1">
            <a:spLocks noChangeArrowheads="1"/>
          </p:cNvSpPr>
          <p:nvPr/>
        </p:nvSpPr>
        <p:spPr bwMode="auto">
          <a:xfrm>
            <a:off x="4495800" y="1600200"/>
            <a:ext cx="4419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eaLnBrk="0" hangingPunct="0">
              <a:spcBef>
                <a:spcPct val="100000"/>
              </a:spcBef>
              <a:buClr>
                <a:srgbClr val="9999FF"/>
              </a:buClr>
              <a:buFontTx/>
              <a:buChar char="•"/>
            </a:pPr>
            <a:r>
              <a:rPr lang="es-ES_tradnl" sz="2000">
                <a:latin typeface="AvantGarde Bk BT" pitchFamily="34" charset="0"/>
              </a:rPr>
              <a:t>Andalucia, Spain.</a:t>
            </a:r>
          </a:p>
          <a:p>
            <a:pPr marL="381000" indent="-381000" eaLnBrk="0" hangingPunct="0">
              <a:spcBef>
                <a:spcPct val="100000"/>
              </a:spcBef>
              <a:buClr>
                <a:srgbClr val="9999FF"/>
              </a:buClr>
              <a:buFontTx/>
              <a:buChar char="•"/>
            </a:pPr>
            <a:r>
              <a:rPr lang="es-ES_tradnl" sz="2000">
                <a:latin typeface="AvantGarde Bk BT" pitchFamily="34" charset="0"/>
              </a:rPr>
              <a:t>The southern-most wine region in Europe.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3475" y="685800"/>
            <a:ext cx="4200525" cy="564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82613" y="700088"/>
            <a:ext cx="448151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How does the </a:t>
            </a:r>
            <a:r>
              <a:rPr lang="es-ES_tradnl" sz="2800" i="1">
                <a:solidFill>
                  <a:srgbClr val="E88A00"/>
                </a:solidFill>
                <a:latin typeface="AvantGarde Bk BT" pitchFamily="34" charset="0"/>
              </a:rPr>
              <a:t>solera</a:t>
            </a:r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 work?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grpSp>
        <p:nvGrpSpPr>
          <p:cNvPr id="37892" name="Group 4"/>
          <p:cNvGrpSpPr>
            <a:grpSpLocks/>
          </p:cNvGrpSpPr>
          <p:nvPr/>
        </p:nvGrpSpPr>
        <p:grpSpPr bwMode="auto">
          <a:xfrm>
            <a:off x="3276600" y="4724400"/>
            <a:ext cx="1219200" cy="1219200"/>
            <a:chOff x="1056" y="2544"/>
            <a:chExt cx="768" cy="768"/>
          </a:xfrm>
        </p:grpSpPr>
        <p:sp>
          <p:nvSpPr>
            <p:cNvPr id="38140" name="Oval 5" descr="Madera"/>
            <p:cNvSpPr>
              <a:spLocks noChangeArrowheads="1"/>
            </p:cNvSpPr>
            <p:nvPr/>
          </p:nvSpPr>
          <p:spPr bwMode="auto">
            <a:xfrm>
              <a:off x="1056" y="2544"/>
              <a:ext cx="768" cy="768"/>
            </a:xfrm>
            <a:prstGeom prst="ellipse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141" name="Line 6"/>
            <p:cNvSpPr>
              <a:spLocks noChangeShapeType="1"/>
            </p:cNvSpPr>
            <p:nvPr/>
          </p:nvSpPr>
          <p:spPr bwMode="auto">
            <a:xfrm>
              <a:off x="1440" y="2544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42" name="Line 7"/>
            <p:cNvSpPr>
              <a:spLocks noChangeShapeType="1"/>
            </p:cNvSpPr>
            <p:nvPr/>
          </p:nvSpPr>
          <p:spPr bwMode="auto">
            <a:xfrm rot="-5400000">
              <a:off x="1440" y="2544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43" name="Line 8"/>
            <p:cNvSpPr>
              <a:spLocks noChangeShapeType="1"/>
            </p:cNvSpPr>
            <p:nvPr/>
          </p:nvSpPr>
          <p:spPr bwMode="auto">
            <a:xfrm rot="-5400000">
              <a:off x="1200" y="2640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44" name="Line 9"/>
            <p:cNvSpPr>
              <a:spLocks noChangeShapeType="1"/>
            </p:cNvSpPr>
            <p:nvPr/>
          </p:nvSpPr>
          <p:spPr bwMode="auto">
            <a:xfrm rot="10800000">
              <a:off x="1200" y="2640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45" name="Line 10"/>
            <p:cNvSpPr>
              <a:spLocks noChangeShapeType="1"/>
            </p:cNvSpPr>
            <p:nvPr/>
          </p:nvSpPr>
          <p:spPr bwMode="auto">
            <a:xfrm rot="10800000">
              <a:off x="1104" y="2736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46" name="Line 11"/>
            <p:cNvSpPr>
              <a:spLocks noChangeShapeType="1"/>
            </p:cNvSpPr>
            <p:nvPr/>
          </p:nvSpPr>
          <p:spPr bwMode="auto">
            <a:xfrm rot="5400000">
              <a:off x="1104" y="2736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47" name="Line 12"/>
            <p:cNvSpPr>
              <a:spLocks noChangeShapeType="1"/>
            </p:cNvSpPr>
            <p:nvPr/>
          </p:nvSpPr>
          <p:spPr bwMode="auto">
            <a:xfrm rot="5400000" flipV="1">
              <a:off x="1344" y="2544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48" name="Line 13"/>
            <p:cNvSpPr>
              <a:spLocks noChangeShapeType="1"/>
            </p:cNvSpPr>
            <p:nvPr/>
          </p:nvSpPr>
          <p:spPr bwMode="auto">
            <a:xfrm rot="10800000">
              <a:off x="1248" y="2592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49" name="Line 14"/>
            <p:cNvSpPr>
              <a:spLocks noChangeShapeType="1"/>
            </p:cNvSpPr>
            <p:nvPr/>
          </p:nvSpPr>
          <p:spPr bwMode="auto">
            <a:xfrm rot="5400000">
              <a:off x="1248" y="2592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50" name="Line 15"/>
            <p:cNvSpPr>
              <a:spLocks noChangeShapeType="1"/>
            </p:cNvSpPr>
            <p:nvPr/>
          </p:nvSpPr>
          <p:spPr bwMode="auto">
            <a:xfrm rot="5400000">
              <a:off x="1344" y="2544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51" name="Line 16"/>
            <p:cNvSpPr>
              <a:spLocks noChangeShapeType="1"/>
            </p:cNvSpPr>
            <p:nvPr/>
          </p:nvSpPr>
          <p:spPr bwMode="auto">
            <a:xfrm rot="16200000" flipV="1">
              <a:off x="1056" y="2832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52" name="Line 17"/>
            <p:cNvSpPr>
              <a:spLocks noChangeShapeType="1"/>
            </p:cNvSpPr>
            <p:nvPr/>
          </p:nvSpPr>
          <p:spPr bwMode="auto">
            <a:xfrm rot="5400000" flipH="1" flipV="1">
              <a:off x="1056" y="2832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53" name="Oval 18" descr="Nogal"/>
            <p:cNvSpPr>
              <a:spLocks noChangeArrowheads="1"/>
            </p:cNvSpPr>
            <p:nvPr/>
          </p:nvSpPr>
          <p:spPr bwMode="auto">
            <a:xfrm>
              <a:off x="1104" y="2592"/>
              <a:ext cx="672" cy="672"/>
            </a:xfrm>
            <a:prstGeom prst="ellipse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8154" name="Group 19"/>
            <p:cNvGrpSpPr>
              <a:grpSpLocks/>
            </p:cNvGrpSpPr>
            <p:nvPr/>
          </p:nvGrpSpPr>
          <p:grpSpPr bwMode="auto">
            <a:xfrm>
              <a:off x="1103" y="2592"/>
              <a:ext cx="676" cy="675"/>
              <a:chOff x="1103" y="2592"/>
              <a:chExt cx="676" cy="675"/>
            </a:xfrm>
          </p:grpSpPr>
          <p:sp>
            <p:nvSpPr>
              <p:cNvPr id="38155" name="Freeform 20"/>
              <p:cNvSpPr>
                <a:spLocks/>
              </p:cNvSpPr>
              <p:nvPr/>
            </p:nvSpPr>
            <p:spPr bwMode="auto">
              <a:xfrm>
                <a:off x="1103" y="2688"/>
                <a:ext cx="676" cy="579"/>
              </a:xfrm>
              <a:custGeom>
                <a:avLst/>
                <a:gdLst>
                  <a:gd name="T0" fmla="*/ 103 w 676"/>
                  <a:gd name="T1" fmla="*/ 3 h 579"/>
                  <a:gd name="T2" fmla="*/ 102 w 676"/>
                  <a:gd name="T3" fmla="*/ 2 h 579"/>
                  <a:gd name="T4" fmla="*/ 100 w 676"/>
                  <a:gd name="T5" fmla="*/ 3 h 579"/>
                  <a:gd name="T6" fmla="*/ 100 w 676"/>
                  <a:gd name="T7" fmla="*/ 2 h 579"/>
                  <a:gd name="T8" fmla="*/ 573 w 676"/>
                  <a:gd name="T9" fmla="*/ 2 h 579"/>
                  <a:gd name="T10" fmla="*/ 585 w 676"/>
                  <a:gd name="T11" fmla="*/ 15 h 579"/>
                  <a:gd name="T12" fmla="*/ 630 w 676"/>
                  <a:gd name="T13" fmla="*/ 79 h 579"/>
                  <a:gd name="T14" fmla="*/ 639 w 676"/>
                  <a:gd name="T15" fmla="*/ 97 h 579"/>
                  <a:gd name="T16" fmla="*/ 648 w 676"/>
                  <a:gd name="T17" fmla="*/ 115 h 579"/>
                  <a:gd name="T18" fmla="*/ 654 w 676"/>
                  <a:gd name="T19" fmla="*/ 133 h 579"/>
                  <a:gd name="T20" fmla="*/ 660 w 676"/>
                  <a:gd name="T21" fmla="*/ 151 h 579"/>
                  <a:gd name="T22" fmla="*/ 666 w 676"/>
                  <a:gd name="T23" fmla="*/ 169 h 579"/>
                  <a:gd name="T24" fmla="*/ 672 w 676"/>
                  <a:gd name="T25" fmla="*/ 199 h 579"/>
                  <a:gd name="T26" fmla="*/ 676 w 676"/>
                  <a:gd name="T27" fmla="*/ 240 h 579"/>
                  <a:gd name="T28" fmla="*/ 657 w 676"/>
                  <a:gd name="T29" fmla="*/ 335 h 579"/>
                  <a:gd name="T30" fmla="*/ 651 w 676"/>
                  <a:gd name="T31" fmla="*/ 356 h 579"/>
                  <a:gd name="T32" fmla="*/ 643 w 676"/>
                  <a:gd name="T33" fmla="*/ 377 h 579"/>
                  <a:gd name="T34" fmla="*/ 640 w 676"/>
                  <a:gd name="T35" fmla="*/ 387 h 579"/>
                  <a:gd name="T36" fmla="*/ 624 w 676"/>
                  <a:gd name="T37" fmla="*/ 405 h 579"/>
                  <a:gd name="T38" fmla="*/ 597 w 676"/>
                  <a:gd name="T39" fmla="*/ 450 h 579"/>
                  <a:gd name="T40" fmla="*/ 579 w 676"/>
                  <a:gd name="T41" fmla="*/ 473 h 579"/>
                  <a:gd name="T42" fmla="*/ 558 w 676"/>
                  <a:gd name="T43" fmla="*/ 491 h 579"/>
                  <a:gd name="T44" fmla="*/ 516 w 676"/>
                  <a:gd name="T45" fmla="*/ 519 h 579"/>
                  <a:gd name="T46" fmla="*/ 468 w 676"/>
                  <a:gd name="T47" fmla="*/ 546 h 579"/>
                  <a:gd name="T48" fmla="*/ 447 w 676"/>
                  <a:gd name="T49" fmla="*/ 554 h 579"/>
                  <a:gd name="T50" fmla="*/ 439 w 676"/>
                  <a:gd name="T51" fmla="*/ 557 h 579"/>
                  <a:gd name="T52" fmla="*/ 400 w 676"/>
                  <a:gd name="T53" fmla="*/ 566 h 579"/>
                  <a:gd name="T54" fmla="*/ 379 w 676"/>
                  <a:gd name="T55" fmla="*/ 573 h 579"/>
                  <a:gd name="T56" fmla="*/ 276 w 676"/>
                  <a:gd name="T57" fmla="*/ 570 h 579"/>
                  <a:gd name="T58" fmla="*/ 229 w 676"/>
                  <a:gd name="T59" fmla="*/ 558 h 579"/>
                  <a:gd name="T60" fmla="*/ 202 w 676"/>
                  <a:gd name="T61" fmla="*/ 545 h 579"/>
                  <a:gd name="T62" fmla="*/ 156 w 676"/>
                  <a:gd name="T63" fmla="*/ 521 h 579"/>
                  <a:gd name="T64" fmla="*/ 118 w 676"/>
                  <a:gd name="T65" fmla="*/ 494 h 579"/>
                  <a:gd name="T66" fmla="*/ 75 w 676"/>
                  <a:gd name="T67" fmla="*/ 453 h 579"/>
                  <a:gd name="T68" fmla="*/ 39 w 676"/>
                  <a:gd name="T69" fmla="*/ 395 h 579"/>
                  <a:gd name="T70" fmla="*/ 10 w 676"/>
                  <a:gd name="T71" fmla="*/ 323 h 579"/>
                  <a:gd name="T72" fmla="*/ 6 w 676"/>
                  <a:gd name="T73" fmla="*/ 296 h 579"/>
                  <a:gd name="T74" fmla="*/ 3 w 676"/>
                  <a:gd name="T75" fmla="*/ 260 h 579"/>
                  <a:gd name="T76" fmla="*/ 9 w 676"/>
                  <a:gd name="T77" fmla="*/ 173 h 579"/>
                  <a:gd name="T78" fmla="*/ 16 w 676"/>
                  <a:gd name="T79" fmla="*/ 135 h 579"/>
                  <a:gd name="T80" fmla="*/ 24 w 676"/>
                  <a:gd name="T81" fmla="*/ 117 h 579"/>
                  <a:gd name="T82" fmla="*/ 34 w 676"/>
                  <a:gd name="T83" fmla="*/ 99 h 579"/>
                  <a:gd name="T84" fmla="*/ 66 w 676"/>
                  <a:gd name="T85" fmla="*/ 40 h 579"/>
                  <a:gd name="T86" fmla="*/ 96 w 676"/>
                  <a:gd name="T87" fmla="*/ 6 h 579"/>
                  <a:gd name="T88" fmla="*/ 103 w 676"/>
                  <a:gd name="T89" fmla="*/ 3 h 57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76"/>
                  <a:gd name="T136" fmla="*/ 0 h 579"/>
                  <a:gd name="T137" fmla="*/ 676 w 676"/>
                  <a:gd name="T138" fmla="*/ 579 h 57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76" h="579">
                    <a:moveTo>
                      <a:pt x="103" y="3"/>
                    </a:moveTo>
                    <a:cubicBezTo>
                      <a:pt x="107" y="4"/>
                      <a:pt x="98" y="2"/>
                      <a:pt x="102" y="2"/>
                    </a:cubicBezTo>
                    <a:cubicBezTo>
                      <a:pt x="102" y="2"/>
                      <a:pt x="100" y="5"/>
                      <a:pt x="100" y="3"/>
                    </a:cubicBezTo>
                    <a:cubicBezTo>
                      <a:pt x="99" y="5"/>
                      <a:pt x="100" y="2"/>
                      <a:pt x="100" y="2"/>
                    </a:cubicBezTo>
                    <a:cubicBezTo>
                      <a:pt x="99" y="0"/>
                      <a:pt x="555" y="1"/>
                      <a:pt x="573" y="2"/>
                    </a:cubicBezTo>
                    <a:cubicBezTo>
                      <a:pt x="578" y="6"/>
                      <a:pt x="579" y="13"/>
                      <a:pt x="585" y="15"/>
                    </a:cubicBezTo>
                    <a:cubicBezTo>
                      <a:pt x="604" y="34"/>
                      <a:pt x="614" y="58"/>
                      <a:pt x="630" y="79"/>
                    </a:cubicBezTo>
                    <a:cubicBezTo>
                      <a:pt x="631" y="85"/>
                      <a:pt x="635" y="92"/>
                      <a:pt x="639" y="97"/>
                    </a:cubicBezTo>
                    <a:cubicBezTo>
                      <a:pt x="640" y="103"/>
                      <a:pt x="644" y="110"/>
                      <a:pt x="648" y="115"/>
                    </a:cubicBezTo>
                    <a:cubicBezTo>
                      <a:pt x="649" y="121"/>
                      <a:pt x="651" y="127"/>
                      <a:pt x="654" y="133"/>
                    </a:cubicBezTo>
                    <a:cubicBezTo>
                      <a:pt x="655" y="139"/>
                      <a:pt x="657" y="145"/>
                      <a:pt x="660" y="151"/>
                    </a:cubicBezTo>
                    <a:cubicBezTo>
                      <a:pt x="661" y="157"/>
                      <a:pt x="663" y="163"/>
                      <a:pt x="666" y="169"/>
                    </a:cubicBezTo>
                    <a:cubicBezTo>
                      <a:pt x="668" y="179"/>
                      <a:pt x="672" y="199"/>
                      <a:pt x="672" y="199"/>
                    </a:cubicBezTo>
                    <a:cubicBezTo>
                      <a:pt x="673" y="213"/>
                      <a:pt x="675" y="226"/>
                      <a:pt x="676" y="240"/>
                    </a:cubicBezTo>
                    <a:cubicBezTo>
                      <a:pt x="675" y="265"/>
                      <a:pt x="669" y="291"/>
                      <a:pt x="657" y="335"/>
                    </a:cubicBezTo>
                    <a:cubicBezTo>
                      <a:pt x="656" y="342"/>
                      <a:pt x="654" y="350"/>
                      <a:pt x="651" y="356"/>
                    </a:cubicBezTo>
                    <a:cubicBezTo>
                      <a:pt x="650" y="362"/>
                      <a:pt x="646" y="371"/>
                      <a:pt x="643" y="377"/>
                    </a:cubicBezTo>
                    <a:cubicBezTo>
                      <a:pt x="642" y="383"/>
                      <a:pt x="648" y="372"/>
                      <a:pt x="640" y="387"/>
                    </a:cubicBezTo>
                    <a:cubicBezTo>
                      <a:pt x="638" y="396"/>
                      <a:pt x="628" y="397"/>
                      <a:pt x="624" y="405"/>
                    </a:cubicBezTo>
                    <a:cubicBezTo>
                      <a:pt x="622" y="417"/>
                      <a:pt x="607" y="442"/>
                      <a:pt x="597" y="450"/>
                    </a:cubicBezTo>
                    <a:cubicBezTo>
                      <a:pt x="593" y="457"/>
                      <a:pt x="585" y="468"/>
                      <a:pt x="579" y="473"/>
                    </a:cubicBezTo>
                    <a:cubicBezTo>
                      <a:pt x="575" y="479"/>
                      <a:pt x="564" y="487"/>
                      <a:pt x="558" y="491"/>
                    </a:cubicBezTo>
                    <a:cubicBezTo>
                      <a:pt x="547" y="504"/>
                      <a:pt x="531" y="510"/>
                      <a:pt x="516" y="519"/>
                    </a:cubicBezTo>
                    <a:cubicBezTo>
                      <a:pt x="508" y="529"/>
                      <a:pt x="480" y="544"/>
                      <a:pt x="468" y="546"/>
                    </a:cubicBezTo>
                    <a:cubicBezTo>
                      <a:pt x="462" y="551"/>
                      <a:pt x="455" y="553"/>
                      <a:pt x="447" y="554"/>
                    </a:cubicBezTo>
                    <a:cubicBezTo>
                      <a:pt x="435" y="560"/>
                      <a:pt x="448" y="555"/>
                      <a:pt x="439" y="557"/>
                    </a:cubicBezTo>
                    <a:cubicBezTo>
                      <a:pt x="428" y="563"/>
                      <a:pt x="412" y="565"/>
                      <a:pt x="400" y="566"/>
                    </a:cubicBezTo>
                    <a:cubicBezTo>
                      <a:pt x="392" y="569"/>
                      <a:pt x="388" y="572"/>
                      <a:pt x="379" y="573"/>
                    </a:cubicBezTo>
                    <a:cubicBezTo>
                      <a:pt x="345" y="579"/>
                      <a:pt x="309" y="572"/>
                      <a:pt x="276" y="570"/>
                    </a:cubicBezTo>
                    <a:cubicBezTo>
                      <a:pt x="259" y="570"/>
                      <a:pt x="241" y="560"/>
                      <a:pt x="229" y="558"/>
                    </a:cubicBezTo>
                    <a:cubicBezTo>
                      <a:pt x="223" y="557"/>
                      <a:pt x="202" y="545"/>
                      <a:pt x="202" y="545"/>
                    </a:cubicBezTo>
                    <a:cubicBezTo>
                      <a:pt x="181" y="535"/>
                      <a:pt x="175" y="534"/>
                      <a:pt x="156" y="521"/>
                    </a:cubicBezTo>
                    <a:cubicBezTo>
                      <a:pt x="144" y="513"/>
                      <a:pt x="130" y="501"/>
                      <a:pt x="118" y="494"/>
                    </a:cubicBezTo>
                    <a:cubicBezTo>
                      <a:pt x="111" y="483"/>
                      <a:pt x="87" y="460"/>
                      <a:pt x="75" y="453"/>
                    </a:cubicBezTo>
                    <a:cubicBezTo>
                      <a:pt x="63" y="434"/>
                      <a:pt x="49" y="416"/>
                      <a:pt x="39" y="395"/>
                    </a:cubicBezTo>
                    <a:cubicBezTo>
                      <a:pt x="28" y="371"/>
                      <a:pt x="23" y="348"/>
                      <a:pt x="10" y="323"/>
                    </a:cubicBezTo>
                    <a:cubicBezTo>
                      <a:pt x="9" y="314"/>
                      <a:pt x="9" y="304"/>
                      <a:pt x="6" y="296"/>
                    </a:cubicBezTo>
                    <a:cubicBezTo>
                      <a:pt x="5" y="284"/>
                      <a:pt x="0" y="272"/>
                      <a:pt x="3" y="260"/>
                    </a:cubicBezTo>
                    <a:cubicBezTo>
                      <a:pt x="4" y="229"/>
                      <a:pt x="3" y="203"/>
                      <a:pt x="9" y="173"/>
                    </a:cubicBezTo>
                    <a:cubicBezTo>
                      <a:pt x="10" y="163"/>
                      <a:pt x="11" y="144"/>
                      <a:pt x="16" y="135"/>
                    </a:cubicBezTo>
                    <a:cubicBezTo>
                      <a:pt x="17" y="128"/>
                      <a:pt x="21" y="124"/>
                      <a:pt x="24" y="117"/>
                    </a:cubicBezTo>
                    <a:cubicBezTo>
                      <a:pt x="25" y="110"/>
                      <a:pt x="31" y="105"/>
                      <a:pt x="34" y="99"/>
                    </a:cubicBezTo>
                    <a:cubicBezTo>
                      <a:pt x="39" y="78"/>
                      <a:pt x="51" y="55"/>
                      <a:pt x="66" y="40"/>
                    </a:cubicBezTo>
                    <a:cubicBezTo>
                      <a:pt x="77" y="29"/>
                      <a:pt x="81" y="15"/>
                      <a:pt x="96" y="6"/>
                    </a:cubicBezTo>
                    <a:cubicBezTo>
                      <a:pt x="100" y="0"/>
                      <a:pt x="101" y="8"/>
                      <a:pt x="103" y="3"/>
                    </a:cubicBezTo>
                    <a:close/>
                  </a:path>
                </a:pathLst>
              </a:custGeom>
              <a:solidFill>
                <a:srgbClr val="CC99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156" name="Oval 21"/>
              <p:cNvSpPr>
                <a:spLocks noChangeArrowheads="1"/>
              </p:cNvSpPr>
              <p:nvPr/>
            </p:nvSpPr>
            <p:spPr bwMode="auto">
              <a:xfrm>
                <a:off x="1104" y="2592"/>
                <a:ext cx="672" cy="67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37893" name="Group 22"/>
          <p:cNvGrpSpPr>
            <a:grpSpLocks/>
          </p:cNvGrpSpPr>
          <p:nvPr/>
        </p:nvGrpSpPr>
        <p:grpSpPr bwMode="auto">
          <a:xfrm>
            <a:off x="838200" y="4724400"/>
            <a:ext cx="1219200" cy="1219200"/>
            <a:chOff x="1056" y="2544"/>
            <a:chExt cx="768" cy="768"/>
          </a:xfrm>
        </p:grpSpPr>
        <p:sp>
          <p:nvSpPr>
            <p:cNvPr id="38123" name="Oval 23" descr="Madera"/>
            <p:cNvSpPr>
              <a:spLocks noChangeArrowheads="1"/>
            </p:cNvSpPr>
            <p:nvPr/>
          </p:nvSpPr>
          <p:spPr bwMode="auto">
            <a:xfrm>
              <a:off x="1056" y="2544"/>
              <a:ext cx="768" cy="768"/>
            </a:xfrm>
            <a:prstGeom prst="ellipse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124" name="Line 24"/>
            <p:cNvSpPr>
              <a:spLocks noChangeShapeType="1"/>
            </p:cNvSpPr>
            <p:nvPr/>
          </p:nvSpPr>
          <p:spPr bwMode="auto">
            <a:xfrm>
              <a:off x="1440" y="2544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25" name="Line 25"/>
            <p:cNvSpPr>
              <a:spLocks noChangeShapeType="1"/>
            </p:cNvSpPr>
            <p:nvPr/>
          </p:nvSpPr>
          <p:spPr bwMode="auto">
            <a:xfrm rot="-5400000">
              <a:off x="1440" y="2544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26" name="Line 26"/>
            <p:cNvSpPr>
              <a:spLocks noChangeShapeType="1"/>
            </p:cNvSpPr>
            <p:nvPr/>
          </p:nvSpPr>
          <p:spPr bwMode="auto">
            <a:xfrm rot="-5400000">
              <a:off x="1200" y="2640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27" name="Line 27"/>
            <p:cNvSpPr>
              <a:spLocks noChangeShapeType="1"/>
            </p:cNvSpPr>
            <p:nvPr/>
          </p:nvSpPr>
          <p:spPr bwMode="auto">
            <a:xfrm rot="10800000">
              <a:off x="1200" y="2640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28" name="Line 28"/>
            <p:cNvSpPr>
              <a:spLocks noChangeShapeType="1"/>
            </p:cNvSpPr>
            <p:nvPr/>
          </p:nvSpPr>
          <p:spPr bwMode="auto">
            <a:xfrm rot="10800000">
              <a:off x="1104" y="2736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29" name="Line 29"/>
            <p:cNvSpPr>
              <a:spLocks noChangeShapeType="1"/>
            </p:cNvSpPr>
            <p:nvPr/>
          </p:nvSpPr>
          <p:spPr bwMode="auto">
            <a:xfrm rot="5400000">
              <a:off x="1104" y="2736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30" name="Line 30"/>
            <p:cNvSpPr>
              <a:spLocks noChangeShapeType="1"/>
            </p:cNvSpPr>
            <p:nvPr/>
          </p:nvSpPr>
          <p:spPr bwMode="auto">
            <a:xfrm rot="5400000" flipV="1">
              <a:off x="1344" y="2544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31" name="Line 31"/>
            <p:cNvSpPr>
              <a:spLocks noChangeShapeType="1"/>
            </p:cNvSpPr>
            <p:nvPr/>
          </p:nvSpPr>
          <p:spPr bwMode="auto">
            <a:xfrm rot="10800000">
              <a:off x="1248" y="2592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32" name="Line 32"/>
            <p:cNvSpPr>
              <a:spLocks noChangeShapeType="1"/>
            </p:cNvSpPr>
            <p:nvPr/>
          </p:nvSpPr>
          <p:spPr bwMode="auto">
            <a:xfrm rot="5400000">
              <a:off x="1248" y="2592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33" name="Line 33"/>
            <p:cNvSpPr>
              <a:spLocks noChangeShapeType="1"/>
            </p:cNvSpPr>
            <p:nvPr/>
          </p:nvSpPr>
          <p:spPr bwMode="auto">
            <a:xfrm rot="5400000">
              <a:off x="1344" y="2544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34" name="Line 34"/>
            <p:cNvSpPr>
              <a:spLocks noChangeShapeType="1"/>
            </p:cNvSpPr>
            <p:nvPr/>
          </p:nvSpPr>
          <p:spPr bwMode="auto">
            <a:xfrm rot="16200000" flipV="1">
              <a:off x="1056" y="2832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35" name="Line 35"/>
            <p:cNvSpPr>
              <a:spLocks noChangeShapeType="1"/>
            </p:cNvSpPr>
            <p:nvPr/>
          </p:nvSpPr>
          <p:spPr bwMode="auto">
            <a:xfrm rot="5400000" flipH="1" flipV="1">
              <a:off x="1056" y="2832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36" name="Oval 36" descr="Nogal"/>
            <p:cNvSpPr>
              <a:spLocks noChangeArrowheads="1"/>
            </p:cNvSpPr>
            <p:nvPr/>
          </p:nvSpPr>
          <p:spPr bwMode="auto">
            <a:xfrm>
              <a:off x="1104" y="2592"/>
              <a:ext cx="672" cy="672"/>
            </a:xfrm>
            <a:prstGeom prst="ellipse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8137" name="Group 37"/>
            <p:cNvGrpSpPr>
              <a:grpSpLocks/>
            </p:cNvGrpSpPr>
            <p:nvPr/>
          </p:nvGrpSpPr>
          <p:grpSpPr bwMode="auto">
            <a:xfrm>
              <a:off x="1103" y="2592"/>
              <a:ext cx="676" cy="675"/>
              <a:chOff x="1103" y="2592"/>
              <a:chExt cx="676" cy="675"/>
            </a:xfrm>
          </p:grpSpPr>
          <p:sp>
            <p:nvSpPr>
              <p:cNvPr id="38138" name="Freeform 38"/>
              <p:cNvSpPr>
                <a:spLocks/>
              </p:cNvSpPr>
              <p:nvPr/>
            </p:nvSpPr>
            <p:spPr bwMode="auto">
              <a:xfrm>
                <a:off x="1103" y="2688"/>
                <a:ext cx="676" cy="579"/>
              </a:xfrm>
              <a:custGeom>
                <a:avLst/>
                <a:gdLst>
                  <a:gd name="T0" fmla="*/ 103 w 676"/>
                  <a:gd name="T1" fmla="*/ 3 h 579"/>
                  <a:gd name="T2" fmla="*/ 102 w 676"/>
                  <a:gd name="T3" fmla="*/ 2 h 579"/>
                  <a:gd name="T4" fmla="*/ 100 w 676"/>
                  <a:gd name="T5" fmla="*/ 3 h 579"/>
                  <a:gd name="T6" fmla="*/ 100 w 676"/>
                  <a:gd name="T7" fmla="*/ 2 h 579"/>
                  <a:gd name="T8" fmla="*/ 573 w 676"/>
                  <a:gd name="T9" fmla="*/ 2 h 579"/>
                  <a:gd name="T10" fmla="*/ 585 w 676"/>
                  <a:gd name="T11" fmla="*/ 15 h 579"/>
                  <a:gd name="T12" fmla="*/ 630 w 676"/>
                  <a:gd name="T13" fmla="*/ 79 h 579"/>
                  <a:gd name="T14" fmla="*/ 639 w 676"/>
                  <a:gd name="T15" fmla="*/ 97 h 579"/>
                  <a:gd name="T16" fmla="*/ 648 w 676"/>
                  <a:gd name="T17" fmla="*/ 115 h 579"/>
                  <a:gd name="T18" fmla="*/ 654 w 676"/>
                  <a:gd name="T19" fmla="*/ 133 h 579"/>
                  <a:gd name="T20" fmla="*/ 660 w 676"/>
                  <a:gd name="T21" fmla="*/ 151 h 579"/>
                  <a:gd name="T22" fmla="*/ 666 w 676"/>
                  <a:gd name="T23" fmla="*/ 169 h 579"/>
                  <a:gd name="T24" fmla="*/ 672 w 676"/>
                  <a:gd name="T25" fmla="*/ 199 h 579"/>
                  <a:gd name="T26" fmla="*/ 676 w 676"/>
                  <a:gd name="T27" fmla="*/ 240 h 579"/>
                  <a:gd name="T28" fmla="*/ 657 w 676"/>
                  <a:gd name="T29" fmla="*/ 335 h 579"/>
                  <a:gd name="T30" fmla="*/ 651 w 676"/>
                  <a:gd name="T31" fmla="*/ 356 h 579"/>
                  <a:gd name="T32" fmla="*/ 643 w 676"/>
                  <a:gd name="T33" fmla="*/ 377 h 579"/>
                  <a:gd name="T34" fmla="*/ 640 w 676"/>
                  <a:gd name="T35" fmla="*/ 387 h 579"/>
                  <a:gd name="T36" fmla="*/ 624 w 676"/>
                  <a:gd name="T37" fmla="*/ 405 h 579"/>
                  <a:gd name="T38" fmla="*/ 597 w 676"/>
                  <a:gd name="T39" fmla="*/ 450 h 579"/>
                  <a:gd name="T40" fmla="*/ 579 w 676"/>
                  <a:gd name="T41" fmla="*/ 473 h 579"/>
                  <a:gd name="T42" fmla="*/ 558 w 676"/>
                  <a:gd name="T43" fmla="*/ 491 h 579"/>
                  <a:gd name="T44" fmla="*/ 516 w 676"/>
                  <a:gd name="T45" fmla="*/ 519 h 579"/>
                  <a:gd name="T46" fmla="*/ 468 w 676"/>
                  <a:gd name="T47" fmla="*/ 546 h 579"/>
                  <a:gd name="T48" fmla="*/ 447 w 676"/>
                  <a:gd name="T49" fmla="*/ 554 h 579"/>
                  <a:gd name="T50" fmla="*/ 439 w 676"/>
                  <a:gd name="T51" fmla="*/ 557 h 579"/>
                  <a:gd name="T52" fmla="*/ 400 w 676"/>
                  <a:gd name="T53" fmla="*/ 566 h 579"/>
                  <a:gd name="T54" fmla="*/ 379 w 676"/>
                  <a:gd name="T55" fmla="*/ 573 h 579"/>
                  <a:gd name="T56" fmla="*/ 276 w 676"/>
                  <a:gd name="T57" fmla="*/ 570 h 579"/>
                  <a:gd name="T58" fmla="*/ 229 w 676"/>
                  <a:gd name="T59" fmla="*/ 558 h 579"/>
                  <a:gd name="T60" fmla="*/ 202 w 676"/>
                  <a:gd name="T61" fmla="*/ 545 h 579"/>
                  <a:gd name="T62" fmla="*/ 156 w 676"/>
                  <a:gd name="T63" fmla="*/ 521 h 579"/>
                  <a:gd name="T64" fmla="*/ 118 w 676"/>
                  <a:gd name="T65" fmla="*/ 494 h 579"/>
                  <a:gd name="T66" fmla="*/ 75 w 676"/>
                  <a:gd name="T67" fmla="*/ 453 h 579"/>
                  <a:gd name="T68" fmla="*/ 39 w 676"/>
                  <a:gd name="T69" fmla="*/ 395 h 579"/>
                  <a:gd name="T70" fmla="*/ 10 w 676"/>
                  <a:gd name="T71" fmla="*/ 323 h 579"/>
                  <a:gd name="T72" fmla="*/ 6 w 676"/>
                  <a:gd name="T73" fmla="*/ 296 h 579"/>
                  <a:gd name="T74" fmla="*/ 3 w 676"/>
                  <a:gd name="T75" fmla="*/ 260 h 579"/>
                  <a:gd name="T76" fmla="*/ 9 w 676"/>
                  <a:gd name="T77" fmla="*/ 173 h 579"/>
                  <a:gd name="T78" fmla="*/ 16 w 676"/>
                  <a:gd name="T79" fmla="*/ 135 h 579"/>
                  <a:gd name="T80" fmla="*/ 24 w 676"/>
                  <a:gd name="T81" fmla="*/ 117 h 579"/>
                  <a:gd name="T82" fmla="*/ 34 w 676"/>
                  <a:gd name="T83" fmla="*/ 99 h 579"/>
                  <a:gd name="T84" fmla="*/ 66 w 676"/>
                  <a:gd name="T85" fmla="*/ 40 h 579"/>
                  <a:gd name="T86" fmla="*/ 96 w 676"/>
                  <a:gd name="T87" fmla="*/ 6 h 579"/>
                  <a:gd name="T88" fmla="*/ 103 w 676"/>
                  <a:gd name="T89" fmla="*/ 3 h 57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76"/>
                  <a:gd name="T136" fmla="*/ 0 h 579"/>
                  <a:gd name="T137" fmla="*/ 676 w 676"/>
                  <a:gd name="T138" fmla="*/ 579 h 57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76" h="579">
                    <a:moveTo>
                      <a:pt x="103" y="3"/>
                    </a:moveTo>
                    <a:cubicBezTo>
                      <a:pt x="107" y="4"/>
                      <a:pt x="98" y="2"/>
                      <a:pt x="102" y="2"/>
                    </a:cubicBezTo>
                    <a:cubicBezTo>
                      <a:pt x="102" y="2"/>
                      <a:pt x="100" y="5"/>
                      <a:pt x="100" y="3"/>
                    </a:cubicBezTo>
                    <a:cubicBezTo>
                      <a:pt x="99" y="5"/>
                      <a:pt x="100" y="2"/>
                      <a:pt x="100" y="2"/>
                    </a:cubicBezTo>
                    <a:cubicBezTo>
                      <a:pt x="99" y="0"/>
                      <a:pt x="555" y="1"/>
                      <a:pt x="573" y="2"/>
                    </a:cubicBezTo>
                    <a:cubicBezTo>
                      <a:pt x="578" y="6"/>
                      <a:pt x="579" y="13"/>
                      <a:pt x="585" y="15"/>
                    </a:cubicBezTo>
                    <a:cubicBezTo>
                      <a:pt x="604" y="34"/>
                      <a:pt x="614" y="58"/>
                      <a:pt x="630" y="79"/>
                    </a:cubicBezTo>
                    <a:cubicBezTo>
                      <a:pt x="631" y="85"/>
                      <a:pt x="635" y="92"/>
                      <a:pt x="639" y="97"/>
                    </a:cubicBezTo>
                    <a:cubicBezTo>
                      <a:pt x="640" y="103"/>
                      <a:pt x="644" y="110"/>
                      <a:pt x="648" y="115"/>
                    </a:cubicBezTo>
                    <a:cubicBezTo>
                      <a:pt x="649" y="121"/>
                      <a:pt x="651" y="127"/>
                      <a:pt x="654" y="133"/>
                    </a:cubicBezTo>
                    <a:cubicBezTo>
                      <a:pt x="655" y="139"/>
                      <a:pt x="657" y="145"/>
                      <a:pt x="660" y="151"/>
                    </a:cubicBezTo>
                    <a:cubicBezTo>
                      <a:pt x="661" y="157"/>
                      <a:pt x="663" y="163"/>
                      <a:pt x="666" y="169"/>
                    </a:cubicBezTo>
                    <a:cubicBezTo>
                      <a:pt x="668" y="179"/>
                      <a:pt x="672" y="199"/>
                      <a:pt x="672" y="199"/>
                    </a:cubicBezTo>
                    <a:cubicBezTo>
                      <a:pt x="673" y="213"/>
                      <a:pt x="675" y="226"/>
                      <a:pt x="676" y="240"/>
                    </a:cubicBezTo>
                    <a:cubicBezTo>
                      <a:pt x="675" y="265"/>
                      <a:pt x="669" y="291"/>
                      <a:pt x="657" y="335"/>
                    </a:cubicBezTo>
                    <a:cubicBezTo>
                      <a:pt x="656" y="342"/>
                      <a:pt x="654" y="350"/>
                      <a:pt x="651" y="356"/>
                    </a:cubicBezTo>
                    <a:cubicBezTo>
                      <a:pt x="650" y="362"/>
                      <a:pt x="646" y="371"/>
                      <a:pt x="643" y="377"/>
                    </a:cubicBezTo>
                    <a:cubicBezTo>
                      <a:pt x="642" y="383"/>
                      <a:pt x="648" y="372"/>
                      <a:pt x="640" y="387"/>
                    </a:cubicBezTo>
                    <a:cubicBezTo>
                      <a:pt x="638" y="396"/>
                      <a:pt x="628" y="397"/>
                      <a:pt x="624" y="405"/>
                    </a:cubicBezTo>
                    <a:cubicBezTo>
                      <a:pt x="622" y="417"/>
                      <a:pt x="607" y="442"/>
                      <a:pt x="597" y="450"/>
                    </a:cubicBezTo>
                    <a:cubicBezTo>
                      <a:pt x="593" y="457"/>
                      <a:pt x="585" y="468"/>
                      <a:pt x="579" y="473"/>
                    </a:cubicBezTo>
                    <a:cubicBezTo>
                      <a:pt x="575" y="479"/>
                      <a:pt x="564" y="487"/>
                      <a:pt x="558" y="491"/>
                    </a:cubicBezTo>
                    <a:cubicBezTo>
                      <a:pt x="547" y="504"/>
                      <a:pt x="531" y="510"/>
                      <a:pt x="516" y="519"/>
                    </a:cubicBezTo>
                    <a:cubicBezTo>
                      <a:pt x="508" y="529"/>
                      <a:pt x="480" y="544"/>
                      <a:pt x="468" y="546"/>
                    </a:cubicBezTo>
                    <a:cubicBezTo>
                      <a:pt x="462" y="551"/>
                      <a:pt x="455" y="553"/>
                      <a:pt x="447" y="554"/>
                    </a:cubicBezTo>
                    <a:cubicBezTo>
                      <a:pt x="435" y="560"/>
                      <a:pt x="448" y="555"/>
                      <a:pt x="439" y="557"/>
                    </a:cubicBezTo>
                    <a:cubicBezTo>
                      <a:pt x="428" y="563"/>
                      <a:pt x="412" y="565"/>
                      <a:pt x="400" y="566"/>
                    </a:cubicBezTo>
                    <a:cubicBezTo>
                      <a:pt x="392" y="569"/>
                      <a:pt x="388" y="572"/>
                      <a:pt x="379" y="573"/>
                    </a:cubicBezTo>
                    <a:cubicBezTo>
                      <a:pt x="345" y="579"/>
                      <a:pt x="309" y="572"/>
                      <a:pt x="276" y="570"/>
                    </a:cubicBezTo>
                    <a:cubicBezTo>
                      <a:pt x="259" y="570"/>
                      <a:pt x="241" y="560"/>
                      <a:pt x="229" y="558"/>
                    </a:cubicBezTo>
                    <a:cubicBezTo>
                      <a:pt x="223" y="557"/>
                      <a:pt x="202" y="545"/>
                      <a:pt x="202" y="545"/>
                    </a:cubicBezTo>
                    <a:cubicBezTo>
                      <a:pt x="181" y="535"/>
                      <a:pt x="175" y="534"/>
                      <a:pt x="156" y="521"/>
                    </a:cubicBezTo>
                    <a:cubicBezTo>
                      <a:pt x="144" y="513"/>
                      <a:pt x="130" y="501"/>
                      <a:pt x="118" y="494"/>
                    </a:cubicBezTo>
                    <a:cubicBezTo>
                      <a:pt x="111" y="483"/>
                      <a:pt x="87" y="460"/>
                      <a:pt x="75" y="453"/>
                    </a:cubicBezTo>
                    <a:cubicBezTo>
                      <a:pt x="63" y="434"/>
                      <a:pt x="49" y="416"/>
                      <a:pt x="39" y="395"/>
                    </a:cubicBezTo>
                    <a:cubicBezTo>
                      <a:pt x="28" y="371"/>
                      <a:pt x="23" y="348"/>
                      <a:pt x="10" y="323"/>
                    </a:cubicBezTo>
                    <a:cubicBezTo>
                      <a:pt x="9" y="314"/>
                      <a:pt x="9" y="304"/>
                      <a:pt x="6" y="296"/>
                    </a:cubicBezTo>
                    <a:cubicBezTo>
                      <a:pt x="5" y="284"/>
                      <a:pt x="0" y="272"/>
                      <a:pt x="3" y="260"/>
                    </a:cubicBezTo>
                    <a:cubicBezTo>
                      <a:pt x="4" y="229"/>
                      <a:pt x="3" y="203"/>
                      <a:pt x="9" y="173"/>
                    </a:cubicBezTo>
                    <a:cubicBezTo>
                      <a:pt x="10" y="163"/>
                      <a:pt x="11" y="144"/>
                      <a:pt x="16" y="135"/>
                    </a:cubicBezTo>
                    <a:cubicBezTo>
                      <a:pt x="17" y="128"/>
                      <a:pt x="21" y="124"/>
                      <a:pt x="24" y="117"/>
                    </a:cubicBezTo>
                    <a:cubicBezTo>
                      <a:pt x="25" y="110"/>
                      <a:pt x="31" y="105"/>
                      <a:pt x="34" y="99"/>
                    </a:cubicBezTo>
                    <a:cubicBezTo>
                      <a:pt x="39" y="78"/>
                      <a:pt x="51" y="55"/>
                      <a:pt x="66" y="40"/>
                    </a:cubicBezTo>
                    <a:cubicBezTo>
                      <a:pt x="77" y="29"/>
                      <a:pt x="81" y="15"/>
                      <a:pt x="96" y="6"/>
                    </a:cubicBezTo>
                    <a:cubicBezTo>
                      <a:pt x="100" y="0"/>
                      <a:pt x="101" y="8"/>
                      <a:pt x="103" y="3"/>
                    </a:cubicBezTo>
                    <a:close/>
                  </a:path>
                </a:pathLst>
              </a:custGeom>
              <a:solidFill>
                <a:srgbClr val="CC99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139" name="Oval 39"/>
              <p:cNvSpPr>
                <a:spLocks noChangeArrowheads="1"/>
              </p:cNvSpPr>
              <p:nvPr/>
            </p:nvSpPr>
            <p:spPr bwMode="auto">
              <a:xfrm>
                <a:off x="1104" y="2592"/>
                <a:ext cx="672" cy="67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37894" name="Group 40"/>
          <p:cNvGrpSpPr>
            <a:grpSpLocks/>
          </p:cNvGrpSpPr>
          <p:nvPr/>
        </p:nvGrpSpPr>
        <p:grpSpPr bwMode="auto">
          <a:xfrm>
            <a:off x="1447800" y="3657600"/>
            <a:ext cx="1219200" cy="1219200"/>
            <a:chOff x="1440" y="1872"/>
            <a:chExt cx="768" cy="768"/>
          </a:xfrm>
        </p:grpSpPr>
        <p:sp>
          <p:nvSpPr>
            <p:cNvPr id="38107" name="Oval 41" descr="Madera"/>
            <p:cNvSpPr>
              <a:spLocks noChangeArrowheads="1"/>
            </p:cNvSpPr>
            <p:nvPr/>
          </p:nvSpPr>
          <p:spPr bwMode="auto">
            <a:xfrm>
              <a:off x="1440" y="1872"/>
              <a:ext cx="768" cy="768"/>
            </a:xfrm>
            <a:prstGeom prst="ellipse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108" name="Line 42"/>
            <p:cNvSpPr>
              <a:spLocks noChangeShapeType="1"/>
            </p:cNvSpPr>
            <p:nvPr/>
          </p:nvSpPr>
          <p:spPr bwMode="auto">
            <a:xfrm>
              <a:off x="1824" y="1872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09" name="Line 43"/>
            <p:cNvSpPr>
              <a:spLocks noChangeShapeType="1"/>
            </p:cNvSpPr>
            <p:nvPr/>
          </p:nvSpPr>
          <p:spPr bwMode="auto">
            <a:xfrm rot="-5400000">
              <a:off x="1824" y="1872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10" name="Line 44"/>
            <p:cNvSpPr>
              <a:spLocks noChangeShapeType="1"/>
            </p:cNvSpPr>
            <p:nvPr/>
          </p:nvSpPr>
          <p:spPr bwMode="auto">
            <a:xfrm rot="-5400000">
              <a:off x="1584" y="1968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11" name="Line 45"/>
            <p:cNvSpPr>
              <a:spLocks noChangeShapeType="1"/>
            </p:cNvSpPr>
            <p:nvPr/>
          </p:nvSpPr>
          <p:spPr bwMode="auto">
            <a:xfrm rot="10800000">
              <a:off x="1584" y="1968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12" name="Line 46"/>
            <p:cNvSpPr>
              <a:spLocks noChangeShapeType="1"/>
            </p:cNvSpPr>
            <p:nvPr/>
          </p:nvSpPr>
          <p:spPr bwMode="auto">
            <a:xfrm rot="10800000">
              <a:off x="1488" y="2064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13" name="Line 47"/>
            <p:cNvSpPr>
              <a:spLocks noChangeShapeType="1"/>
            </p:cNvSpPr>
            <p:nvPr/>
          </p:nvSpPr>
          <p:spPr bwMode="auto">
            <a:xfrm rot="5400000">
              <a:off x="1488" y="2064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14" name="Line 48"/>
            <p:cNvSpPr>
              <a:spLocks noChangeShapeType="1"/>
            </p:cNvSpPr>
            <p:nvPr/>
          </p:nvSpPr>
          <p:spPr bwMode="auto">
            <a:xfrm rot="5400000" flipV="1">
              <a:off x="1728" y="1872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15" name="Line 49"/>
            <p:cNvSpPr>
              <a:spLocks noChangeShapeType="1"/>
            </p:cNvSpPr>
            <p:nvPr/>
          </p:nvSpPr>
          <p:spPr bwMode="auto">
            <a:xfrm rot="10800000">
              <a:off x="1632" y="1920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16" name="Line 50"/>
            <p:cNvSpPr>
              <a:spLocks noChangeShapeType="1"/>
            </p:cNvSpPr>
            <p:nvPr/>
          </p:nvSpPr>
          <p:spPr bwMode="auto">
            <a:xfrm rot="5400000">
              <a:off x="1632" y="1920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17" name="Line 51"/>
            <p:cNvSpPr>
              <a:spLocks noChangeShapeType="1"/>
            </p:cNvSpPr>
            <p:nvPr/>
          </p:nvSpPr>
          <p:spPr bwMode="auto">
            <a:xfrm rot="5400000">
              <a:off x="1728" y="1872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18" name="Line 52"/>
            <p:cNvSpPr>
              <a:spLocks noChangeShapeType="1"/>
            </p:cNvSpPr>
            <p:nvPr/>
          </p:nvSpPr>
          <p:spPr bwMode="auto">
            <a:xfrm rot="16200000" flipV="1">
              <a:off x="1440" y="2160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19" name="Line 53"/>
            <p:cNvSpPr>
              <a:spLocks noChangeShapeType="1"/>
            </p:cNvSpPr>
            <p:nvPr/>
          </p:nvSpPr>
          <p:spPr bwMode="auto">
            <a:xfrm rot="5400000" flipH="1" flipV="1">
              <a:off x="1440" y="2160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20" name="Oval 54" descr="Nogal"/>
            <p:cNvSpPr>
              <a:spLocks noChangeArrowheads="1"/>
            </p:cNvSpPr>
            <p:nvPr/>
          </p:nvSpPr>
          <p:spPr bwMode="auto">
            <a:xfrm>
              <a:off x="1488" y="1920"/>
              <a:ext cx="672" cy="672"/>
            </a:xfrm>
            <a:prstGeom prst="ellipse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121" name="Freeform 55"/>
            <p:cNvSpPr>
              <a:spLocks/>
            </p:cNvSpPr>
            <p:nvPr/>
          </p:nvSpPr>
          <p:spPr bwMode="auto">
            <a:xfrm>
              <a:off x="1484" y="2016"/>
              <a:ext cx="676" cy="579"/>
            </a:xfrm>
            <a:custGeom>
              <a:avLst/>
              <a:gdLst>
                <a:gd name="T0" fmla="*/ 103 w 676"/>
                <a:gd name="T1" fmla="*/ 3 h 579"/>
                <a:gd name="T2" fmla="*/ 102 w 676"/>
                <a:gd name="T3" fmla="*/ 2 h 579"/>
                <a:gd name="T4" fmla="*/ 100 w 676"/>
                <a:gd name="T5" fmla="*/ 3 h 579"/>
                <a:gd name="T6" fmla="*/ 100 w 676"/>
                <a:gd name="T7" fmla="*/ 2 h 579"/>
                <a:gd name="T8" fmla="*/ 573 w 676"/>
                <a:gd name="T9" fmla="*/ 2 h 579"/>
                <a:gd name="T10" fmla="*/ 585 w 676"/>
                <a:gd name="T11" fmla="*/ 15 h 579"/>
                <a:gd name="T12" fmla="*/ 630 w 676"/>
                <a:gd name="T13" fmla="*/ 79 h 579"/>
                <a:gd name="T14" fmla="*/ 639 w 676"/>
                <a:gd name="T15" fmla="*/ 97 h 579"/>
                <a:gd name="T16" fmla="*/ 648 w 676"/>
                <a:gd name="T17" fmla="*/ 115 h 579"/>
                <a:gd name="T18" fmla="*/ 654 w 676"/>
                <a:gd name="T19" fmla="*/ 133 h 579"/>
                <a:gd name="T20" fmla="*/ 660 w 676"/>
                <a:gd name="T21" fmla="*/ 151 h 579"/>
                <a:gd name="T22" fmla="*/ 666 w 676"/>
                <a:gd name="T23" fmla="*/ 169 h 579"/>
                <a:gd name="T24" fmla="*/ 672 w 676"/>
                <a:gd name="T25" fmla="*/ 199 h 579"/>
                <a:gd name="T26" fmla="*/ 676 w 676"/>
                <a:gd name="T27" fmla="*/ 240 h 579"/>
                <a:gd name="T28" fmla="*/ 657 w 676"/>
                <a:gd name="T29" fmla="*/ 335 h 579"/>
                <a:gd name="T30" fmla="*/ 651 w 676"/>
                <a:gd name="T31" fmla="*/ 356 h 579"/>
                <a:gd name="T32" fmla="*/ 643 w 676"/>
                <a:gd name="T33" fmla="*/ 377 h 579"/>
                <a:gd name="T34" fmla="*/ 640 w 676"/>
                <a:gd name="T35" fmla="*/ 387 h 579"/>
                <a:gd name="T36" fmla="*/ 624 w 676"/>
                <a:gd name="T37" fmla="*/ 405 h 579"/>
                <a:gd name="T38" fmla="*/ 597 w 676"/>
                <a:gd name="T39" fmla="*/ 450 h 579"/>
                <a:gd name="T40" fmla="*/ 579 w 676"/>
                <a:gd name="T41" fmla="*/ 473 h 579"/>
                <a:gd name="T42" fmla="*/ 558 w 676"/>
                <a:gd name="T43" fmla="*/ 491 h 579"/>
                <a:gd name="T44" fmla="*/ 516 w 676"/>
                <a:gd name="T45" fmla="*/ 519 h 579"/>
                <a:gd name="T46" fmla="*/ 468 w 676"/>
                <a:gd name="T47" fmla="*/ 546 h 579"/>
                <a:gd name="T48" fmla="*/ 447 w 676"/>
                <a:gd name="T49" fmla="*/ 554 h 579"/>
                <a:gd name="T50" fmla="*/ 439 w 676"/>
                <a:gd name="T51" fmla="*/ 557 h 579"/>
                <a:gd name="T52" fmla="*/ 400 w 676"/>
                <a:gd name="T53" fmla="*/ 566 h 579"/>
                <a:gd name="T54" fmla="*/ 379 w 676"/>
                <a:gd name="T55" fmla="*/ 573 h 579"/>
                <a:gd name="T56" fmla="*/ 276 w 676"/>
                <a:gd name="T57" fmla="*/ 570 h 579"/>
                <a:gd name="T58" fmla="*/ 229 w 676"/>
                <a:gd name="T59" fmla="*/ 558 h 579"/>
                <a:gd name="T60" fmla="*/ 202 w 676"/>
                <a:gd name="T61" fmla="*/ 545 h 579"/>
                <a:gd name="T62" fmla="*/ 156 w 676"/>
                <a:gd name="T63" fmla="*/ 521 h 579"/>
                <a:gd name="T64" fmla="*/ 118 w 676"/>
                <a:gd name="T65" fmla="*/ 494 h 579"/>
                <a:gd name="T66" fmla="*/ 75 w 676"/>
                <a:gd name="T67" fmla="*/ 453 h 579"/>
                <a:gd name="T68" fmla="*/ 39 w 676"/>
                <a:gd name="T69" fmla="*/ 395 h 579"/>
                <a:gd name="T70" fmla="*/ 10 w 676"/>
                <a:gd name="T71" fmla="*/ 323 h 579"/>
                <a:gd name="T72" fmla="*/ 6 w 676"/>
                <a:gd name="T73" fmla="*/ 296 h 579"/>
                <a:gd name="T74" fmla="*/ 3 w 676"/>
                <a:gd name="T75" fmla="*/ 260 h 579"/>
                <a:gd name="T76" fmla="*/ 9 w 676"/>
                <a:gd name="T77" fmla="*/ 173 h 579"/>
                <a:gd name="T78" fmla="*/ 16 w 676"/>
                <a:gd name="T79" fmla="*/ 135 h 579"/>
                <a:gd name="T80" fmla="*/ 24 w 676"/>
                <a:gd name="T81" fmla="*/ 117 h 579"/>
                <a:gd name="T82" fmla="*/ 34 w 676"/>
                <a:gd name="T83" fmla="*/ 99 h 579"/>
                <a:gd name="T84" fmla="*/ 66 w 676"/>
                <a:gd name="T85" fmla="*/ 40 h 579"/>
                <a:gd name="T86" fmla="*/ 96 w 676"/>
                <a:gd name="T87" fmla="*/ 6 h 579"/>
                <a:gd name="T88" fmla="*/ 103 w 676"/>
                <a:gd name="T89" fmla="*/ 3 h 57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6"/>
                <a:gd name="T136" fmla="*/ 0 h 579"/>
                <a:gd name="T137" fmla="*/ 676 w 676"/>
                <a:gd name="T138" fmla="*/ 579 h 57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6" h="579">
                  <a:moveTo>
                    <a:pt x="103" y="3"/>
                  </a:moveTo>
                  <a:cubicBezTo>
                    <a:pt x="107" y="4"/>
                    <a:pt x="98" y="2"/>
                    <a:pt x="102" y="2"/>
                  </a:cubicBezTo>
                  <a:cubicBezTo>
                    <a:pt x="102" y="2"/>
                    <a:pt x="100" y="5"/>
                    <a:pt x="100" y="3"/>
                  </a:cubicBezTo>
                  <a:cubicBezTo>
                    <a:pt x="99" y="5"/>
                    <a:pt x="100" y="2"/>
                    <a:pt x="100" y="2"/>
                  </a:cubicBezTo>
                  <a:cubicBezTo>
                    <a:pt x="99" y="0"/>
                    <a:pt x="555" y="1"/>
                    <a:pt x="573" y="2"/>
                  </a:cubicBezTo>
                  <a:cubicBezTo>
                    <a:pt x="578" y="6"/>
                    <a:pt x="579" y="13"/>
                    <a:pt x="585" y="15"/>
                  </a:cubicBezTo>
                  <a:cubicBezTo>
                    <a:pt x="604" y="34"/>
                    <a:pt x="614" y="58"/>
                    <a:pt x="630" y="79"/>
                  </a:cubicBezTo>
                  <a:cubicBezTo>
                    <a:pt x="631" y="85"/>
                    <a:pt x="635" y="92"/>
                    <a:pt x="639" y="97"/>
                  </a:cubicBezTo>
                  <a:cubicBezTo>
                    <a:pt x="640" y="103"/>
                    <a:pt x="644" y="110"/>
                    <a:pt x="648" y="115"/>
                  </a:cubicBezTo>
                  <a:cubicBezTo>
                    <a:pt x="649" y="121"/>
                    <a:pt x="651" y="127"/>
                    <a:pt x="654" y="133"/>
                  </a:cubicBezTo>
                  <a:cubicBezTo>
                    <a:pt x="655" y="139"/>
                    <a:pt x="657" y="145"/>
                    <a:pt x="660" y="151"/>
                  </a:cubicBezTo>
                  <a:cubicBezTo>
                    <a:pt x="661" y="157"/>
                    <a:pt x="663" y="163"/>
                    <a:pt x="666" y="169"/>
                  </a:cubicBezTo>
                  <a:cubicBezTo>
                    <a:pt x="668" y="179"/>
                    <a:pt x="672" y="199"/>
                    <a:pt x="672" y="199"/>
                  </a:cubicBezTo>
                  <a:cubicBezTo>
                    <a:pt x="673" y="213"/>
                    <a:pt x="675" y="226"/>
                    <a:pt x="676" y="240"/>
                  </a:cubicBezTo>
                  <a:cubicBezTo>
                    <a:pt x="675" y="265"/>
                    <a:pt x="669" y="291"/>
                    <a:pt x="657" y="335"/>
                  </a:cubicBezTo>
                  <a:cubicBezTo>
                    <a:pt x="656" y="342"/>
                    <a:pt x="654" y="350"/>
                    <a:pt x="651" y="356"/>
                  </a:cubicBezTo>
                  <a:cubicBezTo>
                    <a:pt x="650" y="362"/>
                    <a:pt x="646" y="371"/>
                    <a:pt x="643" y="377"/>
                  </a:cubicBezTo>
                  <a:cubicBezTo>
                    <a:pt x="642" y="383"/>
                    <a:pt x="648" y="372"/>
                    <a:pt x="640" y="387"/>
                  </a:cubicBezTo>
                  <a:cubicBezTo>
                    <a:pt x="638" y="396"/>
                    <a:pt x="628" y="397"/>
                    <a:pt x="624" y="405"/>
                  </a:cubicBezTo>
                  <a:cubicBezTo>
                    <a:pt x="622" y="417"/>
                    <a:pt x="607" y="442"/>
                    <a:pt x="597" y="450"/>
                  </a:cubicBezTo>
                  <a:cubicBezTo>
                    <a:pt x="593" y="457"/>
                    <a:pt x="585" y="468"/>
                    <a:pt x="579" y="473"/>
                  </a:cubicBezTo>
                  <a:cubicBezTo>
                    <a:pt x="575" y="479"/>
                    <a:pt x="564" y="487"/>
                    <a:pt x="558" y="491"/>
                  </a:cubicBezTo>
                  <a:cubicBezTo>
                    <a:pt x="547" y="504"/>
                    <a:pt x="531" y="510"/>
                    <a:pt x="516" y="519"/>
                  </a:cubicBezTo>
                  <a:cubicBezTo>
                    <a:pt x="508" y="529"/>
                    <a:pt x="480" y="544"/>
                    <a:pt x="468" y="546"/>
                  </a:cubicBezTo>
                  <a:cubicBezTo>
                    <a:pt x="462" y="551"/>
                    <a:pt x="455" y="553"/>
                    <a:pt x="447" y="554"/>
                  </a:cubicBezTo>
                  <a:cubicBezTo>
                    <a:pt x="435" y="560"/>
                    <a:pt x="448" y="555"/>
                    <a:pt x="439" y="557"/>
                  </a:cubicBezTo>
                  <a:cubicBezTo>
                    <a:pt x="428" y="563"/>
                    <a:pt x="412" y="565"/>
                    <a:pt x="400" y="566"/>
                  </a:cubicBezTo>
                  <a:cubicBezTo>
                    <a:pt x="392" y="569"/>
                    <a:pt x="388" y="572"/>
                    <a:pt x="379" y="573"/>
                  </a:cubicBezTo>
                  <a:cubicBezTo>
                    <a:pt x="345" y="579"/>
                    <a:pt x="309" y="572"/>
                    <a:pt x="276" y="570"/>
                  </a:cubicBezTo>
                  <a:cubicBezTo>
                    <a:pt x="259" y="570"/>
                    <a:pt x="241" y="560"/>
                    <a:pt x="229" y="558"/>
                  </a:cubicBezTo>
                  <a:cubicBezTo>
                    <a:pt x="223" y="557"/>
                    <a:pt x="202" y="545"/>
                    <a:pt x="202" y="545"/>
                  </a:cubicBezTo>
                  <a:cubicBezTo>
                    <a:pt x="181" y="535"/>
                    <a:pt x="175" y="534"/>
                    <a:pt x="156" y="521"/>
                  </a:cubicBezTo>
                  <a:cubicBezTo>
                    <a:pt x="144" y="513"/>
                    <a:pt x="130" y="501"/>
                    <a:pt x="118" y="494"/>
                  </a:cubicBezTo>
                  <a:cubicBezTo>
                    <a:pt x="111" y="483"/>
                    <a:pt x="87" y="460"/>
                    <a:pt x="75" y="453"/>
                  </a:cubicBezTo>
                  <a:cubicBezTo>
                    <a:pt x="63" y="434"/>
                    <a:pt x="49" y="416"/>
                    <a:pt x="39" y="395"/>
                  </a:cubicBezTo>
                  <a:cubicBezTo>
                    <a:pt x="28" y="371"/>
                    <a:pt x="23" y="348"/>
                    <a:pt x="10" y="323"/>
                  </a:cubicBezTo>
                  <a:cubicBezTo>
                    <a:pt x="9" y="314"/>
                    <a:pt x="9" y="304"/>
                    <a:pt x="6" y="296"/>
                  </a:cubicBezTo>
                  <a:cubicBezTo>
                    <a:pt x="5" y="284"/>
                    <a:pt x="0" y="272"/>
                    <a:pt x="3" y="260"/>
                  </a:cubicBezTo>
                  <a:cubicBezTo>
                    <a:pt x="4" y="229"/>
                    <a:pt x="3" y="203"/>
                    <a:pt x="9" y="173"/>
                  </a:cubicBezTo>
                  <a:cubicBezTo>
                    <a:pt x="10" y="163"/>
                    <a:pt x="11" y="144"/>
                    <a:pt x="16" y="135"/>
                  </a:cubicBezTo>
                  <a:cubicBezTo>
                    <a:pt x="17" y="128"/>
                    <a:pt x="21" y="124"/>
                    <a:pt x="24" y="117"/>
                  </a:cubicBezTo>
                  <a:cubicBezTo>
                    <a:pt x="25" y="110"/>
                    <a:pt x="31" y="105"/>
                    <a:pt x="34" y="99"/>
                  </a:cubicBezTo>
                  <a:cubicBezTo>
                    <a:pt x="39" y="78"/>
                    <a:pt x="51" y="55"/>
                    <a:pt x="66" y="40"/>
                  </a:cubicBezTo>
                  <a:cubicBezTo>
                    <a:pt x="77" y="29"/>
                    <a:pt x="81" y="15"/>
                    <a:pt x="96" y="6"/>
                  </a:cubicBezTo>
                  <a:cubicBezTo>
                    <a:pt x="100" y="0"/>
                    <a:pt x="101" y="8"/>
                    <a:pt x="103" y="3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22" name="Oval 56"/>
            <p:cNvSpPr>
              <a:spLocks noChangeArrowheads="1"/>
            </p:cNvSpPr>
            <p:nvPr/>
          </p:nvSpPr>
          <p:spPr bwMode="auto">
            <a:xfrm>
              <a:off x="1485" y="1920"/>
              <a:ext cx="672" cy="67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7895" name="Group 57"/>
          <p:cNvGrpSpPr>
            <a:grpSpLocks/>
          </p:cNvGrpSpPr>
          <p:nvPr/>
        </p:nvGrpSpPr>
        <p:grpSpPr bwMode="auto">
          <a:xfrm>
            <a:off x="2057400" y="2590800"/>
            <a:ext cx="1219200" cy="1219200"/>
            <a:chOff x="1824" y="1200"/>
            <a:chExt cx="768" cy="768"/>
          </a:xfrm>
        </p:grpSpPr>
        <p:sp>
          <p:nvSpPr>
            <p:cNvPr id="38091" name="Oval 58" descr="Madera"/>
            <p:cNvSpPr>
              <a:spLocks noChangeArrowheads="1"/>
            </p:cNvSpPr>
            <p:nvPr/>
          </p:nvSpPr>
          <p:spPr bwMode="auto">
            <a:xfrm>
              <a:off x="1824" y="1200"/>
              <a:ext cx="768" cy="768"/>
            </a:xfrm>
            <a:prstGeom prst="ellipse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092" name="Line 59"/>
            <p:cNvSpPr>
              <a:spLocks noChangeShapeType="1"/>
            </p:cNvSpPr>
            <p:nvPr/>
          </p:nvSpPr>
          <p:spPr bwMode="auto">
            <a:xfrm>
              <a:off x="2208" y="1200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93" name="Line 60"/>
            <p:cNvSpPr>
              <a:spLocks noChangeShapeType="1"/>
            </p:cNvSpPr>
            <p:nvPr/>
          </p:nvSpPr>
          <p:spPr bwMode="auto">
            <a:xfrm rot="-5400000">
              <a:off x="2208" y="1200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94" name="Line 61"/>
            <p:cNvSpPr>
              <a:spLocks noChangeShapeType="1"/>
            </p:cNvSpPr>
            <p:nvPr/>
          </p:nvSpPr>
          <p:spPr bwMode="auto">
            <a:xfrm rot="-5400000">
              <a:off x="1968" y="1296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95" name="Line 62"/>
            <p:cNvSpPr>
              <a:spLocks noChangeShapeType="1"/>
            </p:cNvSpPr>
            <p:nvPr/>
          </p:nvSpPr>
          <p:spPr bwMode="auto">
            <a:xfrm rot="10800000">
              <a:off x="1968" y="1296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96" name="Line 63"/>
            <p:cNvSpPr>
              <a:spLocks noChangeShapeType="1"/>
            </p:cNvSpPr>
            <p:nvPr/>
          </p:nvSpPr>
          <p:spPr bwMode="auto">
            <a:xfrm rot="10800000">
              <a:off x="1872" y="1392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97" name="Line 64"/>
            <p:cNvSpPr>
              <a:spLocks noChangeShapeType="1"/>
            </p:cNvSpPr>
            <p:nvPr/>
          </p:nvSpPr>
          <p:spPr bwMode="auto">
            <a:xfrm rot="5400000">
              <a:off x="1872" y="1392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98" name="Line 65"/>
            <p:cNvSpPr>
              <a:spLocks noChangeShapeType="1"/>
            </p:cNvSpPr>
            <p:nvPr/>
          </p:nvSpPr>
          <p:spPr bwMode="auto">
            <a:xfrm rot="5400000" flipV="1">
              <a:off x="2112" y="1200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99" name="Line 66"/>
            <p:cNvSpPr>
              <a:spLocks noChangeShapeType="1"/>
            </p:cNvSpPr>
            <p:nvPr/>
          </p:nvSpPr>
          <p:spPr bwMode="auto">
            <a:xfrm rot="10800000">
              <a:off x="2016" y="1248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00" name="Line 67"/>
            <p:cNvSpPr>
              <a:spLocks noChangeShapeType="1"/>
            </p:cNvSpPr>
            <p:nvPr/>
          </p:nvSpPr>
          <p:spPr bwMode="auto">
            <a:xfrm rot="5400000">
              <a:off x="2016" y="1248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01" name="Line 68"/>
            <p:cNvSpPr>
              <a:spLocks noChangeShapeType="1"/>
            </p:cNvSpPr>
            <p:nvPr/>
          </p:nvSpPr>
          <p:spPr bwMode="auto">
            <a:xfrm rot="5400000">
              <a:off x="2112" y="1200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02" name="Line 69"/>
            <p:cNvSpPr>
              <a:spLocks noChangeShapeType="1"/>
            </p:cNvSpPr>
            <p:nvPr/>
          </p:nvSpPr>
          <p:spPr bwMode="auto">
            <a:xfrm rot="16200000" flipV="1">
              <a:off x="1824" y="1488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03" name="Line 70"/>
            <p:cNvSpPr>
              <a:spLocks noChangeShapeType="1"/>
            </p:cNvSpPr>
            <p:nvPr/>
          </p:nvSpPr>
          <p:spPr bwMode="auto">
            <a:xfrm rot="5400000" flipH="1" flipV="1">
              <a:off x="1824" y="1488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04" name="Oval 71" descr="Nogal"/>
            <p:cNvSpPr>
              <a:spLocks noChangeArrowheads="1"/>
            </p:cNvSpPr>
            <p:nvPr/>
          </p:nvSpPr>
          <p:spPr bwMode="auto">
            <a:xfrm>
              <a:off x="1872" y="1248"/>
              <a:ext cx="672" cy="672"/>
            </a:xfrm>
            <a:prstGeom prst="ellipse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105" name="Freeform 72"/>
            <p:cNvSpPr>
              <a:spLocks/>
            </p:cNvSpPr>
            <p:nvPr/>
          </p:nvSpPr>
          <p:spPr bwMode="auto">
            <a:xfrm>
              <a:off x="1868" y="1344"/>
              <a:ext cx="676" cy="579"/>
            </a:xfrm>
            <a:custGeom>
              <a:avLst/>
              <a:gdLst>
                <a:gd name="T0" fmla="*/ 103 w 676"/>
                <a:gd name="T1" fmla="*/ 3 h 579"/>
                <a:gd name="T2" fmla="*/ 102 w 676"/>
                <a:gd name="T3" fmla="*/ 2 h 579"/>
                <a:gd name="T4" fmla="*/ 100 w 676"/>
                <a:gd name="T5" fmla="*/ 3 h 579"/>
                <a:gd name="T6" fmla="*/ 100 w 676"/>
                <a:gd name="T7" fmla="*/ 2 h 579"/>
                <a:gd name="T8" fmla="*/ 573 w 676"/>
                <a:gd name="T9" fmla="*/ 2 h 579"/>
                <a:gd name="T10" fmla="*/ 585 w 676"/>
                <a:gd name="T11" fmla="*/ 15 h 579"/>
                <a:gd name="T12" fmla="*/ 630 w 676"/>
                <a:gd name="T13" fmla="*/ 79 h 579"/>
                <a:gd name="T14" fmla="*/ 639 w 676"/>
                <a:gd name="T15" fmla="*/ 97 h 579"/>
                <a:gd name="T16" fmla="*/ 648 w 676"/>
                <a:gd name="T17" fmla="*/ 115 h 579"/>
                <a:gd name="T18" fmla="*/ 654 w 676"/>
                <a:gd name="T19" fmla="*/ 133 h 579"/>
                <a:gd name="T20" fmla="*/ 660 w 676"/>
                <a:gd name="T21" fmla="*/ 151 h 579"/>
                <a:gd name="T22" fmla="*/ 666 w 676"/>
                <a:gd name="T23" fmla="*/ 169 h 579"/>
                <a:gd name="T24" fmla="*/ 672 w 676"/>
                <a:gd name="T25" fmla="*/ 199 h 579"/>
                <a:gd name="T26" fmla="*/ 676 w 676"/>
                <a:gd name="T27" fmla="*/ 240 h 579"/>
                <a:gd name="T28" fmla="*/ 657 w 676"/>
                <a:gd name="T29" fmla="*/ 335 h 579"/>
                <a:gd name="T30" fmla="*/ 651 w 676"/>
                <a:gd name="T31" fmla="*/ 356 h 579"/>
                <a:gd name="T32" fmla="*/ 643 w 676"/>
                <a:gd name="T33" fmla="*/ 377 h 579"/>
                <a:gd name="T34" fmla="*/ 640 w 676"/>
                <a:gd name="T35" fmla="*/ 387 h 579"/>
                <a:gd name="T36" fmla="*/ 624 w 676"/>
                <a:gd name="T37" fmla="*/ 405 h 579"/>
                <a:gd name="T38" fmla="*/ 597 w 676"/>
                <a:gd name="T39" fmla="*/ 450 h 579"/>
                <a:gd name="T40" fmla="*/ 579 w 676"/>
                <a:gd name="T41" fmla="*/ 473 h 579"/>
                <a:gd name="T42" fmla="*/ 558 w 676"/>
                <a:gd name="T43" fmla="*/ 491 h 579"/>
                <a:gd name="T44" fmla="*/ 516 w 676"/>
                <a:gd name="T45" fmla="*/ 519 h 579"/>
                <a:gd name="T46" fmla="*/ 468 w 676"/>
                <a:gd name="T47" fmla="*/ 546 h 579"/>
                <a:gd name="T48" fmla="*/ 447 w 676"/>
                <a:gd name="T49" fmla="*/ 554 h 579"/>
                <a:gd name="T50" fmla="*/ 439 w 676"/>
                <a:gd name="T51" fmla="*/ 557 h 579"/>
                <a:gd name="T52" fmla="*/ 400 w 676"/>
                <a:gd name="T53" fmla="*/ 566 h 579"/>
                <a:gd name="T54" fmla="*/ 379 w 676"/>
                <a:gd name="T55" fmla="*/ 573 h 579"/>
                <a:gd name="T56" fmla="*/ 276 w 676"/>
                <a:gd name="T57" fmla="*/ 570 h 579"/>
                <a:gd name="T58" fmla="*/ 229 w 676"/>
                <a:gd name="T59" fmla="*/ 558 h 579"/>
                <a:gd name="T60" fmla="*/ 202 w 676"/>
                <a:gd name="T61" fmla="*/ 545 h 579"/>
                <a:gd name="T62" fmla="*/ 156 w 676"/>
                <a:gd name="T63" fmla="*/ 521 h 579"/>
                <a:gd name="T64" fmla="*/ 118 w 676"/>
                <a:gd name="T65" fmla="*/ 494 h 579"/>
                <a:gd name="T66" fmla="*/ 75 w 676"/>
                <a:gd name="T67" fmla="*/ 453 h 579"/>
                <a:gd name="T68" fmla="*/ 39 w 676"/>
                <a:gd name="T69" fmla="*/ 395 h 579"/>
                <a:gd name="T70" fmla="*/ 10 w 676"/>
                <a:gd name="T71" fmla="*/ 323 h 579"/>
                <a:gd name="T72" fmla="*/ 6 w 676"/>
                <a:gd name="T73" fmla="*/ 296 h 579"/>
                <a:gd name="T74" fmla="*/ 3 w 676"/>
                <a:gd name="T75" fmla="*/ 260 h 579"/>
                <a:gd name="T76" fmla="*/ 9 w 676"/>
                <a:gd name="T77" fmla="*/ 173 h 579"/>
                <a:gd name="T78" fmla="*/ 16 w 676"/>
                <a:gd name="T79" fmla="*/ 135 h 579"/>
                <a:gd name="T80" fmla="*/ 24 w 676"/>
                <a:gd name="T81" fmla="*/ 117 h 579"/>
                <a:gd name="T82" fmla="*/ 34 w 676"/>
                <a:gd name="T83" fmla="*/ 99 h 579"/>
                <a:gd name="T84" fmla="*/ 66 w 676"/>
                <a:gd name="T85" fmla="*/ 40 h 579"/>
                <a:gd name="T86" fmla="*/ 96 w 676"/>
                <a:gd name="T87" fmla="*/ 6 h 579"/>
                <a:gd name="T88" fmla="*/ 103 w 676"/>
                <a:gd name="T89" fmla="*/ 3 h 57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6"/>
                <a:gd name="T136" fmla="*/ 0 h 579"/>
                <a:gd name="T137" fmla="*/ 676 w 676"/>
                <a:gd name="T138" fmla="*/ 579 h 57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6" h="579">
                  <a:moveTo>
                    <a:pt x="103" y="3"/>
                  </a:moveTo>
                  <a:cubicBezTo>
                    <a:pt x="107" y="4"/>
                    <a:pt x="98" y="2"/>
                    <a:pt x="102" y="2"/>
                  </a:cubicBezTo>
                  <a:cubicBezTo>
                    <a:pt x="102" y="2"/>
                    <a:pt x="100" y="5"/>
                    <a:pt x="100" y="3"/>
                  </a:cubicBezTo>
                  <a:cubicBezTo>
                    <a:pt x="99" y="5"/>
                    <a:pt x="100" y="2"/>
                    <a:pt x="100" y="2"/>
                  </a:cubicBezTo>
                  <a:cubicBezTo>
                    <a:pt x="99" y="0"/>
                    <a:pt x="555" y="1"/>
                    <a:pt x="573" y="2"/>
                  </a:cubicBezTo>
                  <a:cubicBezTo>
                    <a:pt x="578" y="6"/>
                    <a:pt x="579" y="13"/>
                    <a:pt x="585" y="15"/>
                  </a:cubicBezTo>
                  <a:cubicBezTo>
                    <a:pt x="604" y="34"/>
                    <a:pt x="614" y="58"/>
                    <a:pt x="630" y="79"/>
                  </a:cubicBezTo>
                  <a:cubicBezTo>
                    <a:pt x="631" y="85"/>
                    <a:pt x="635" y="92"/>
                    <a:pt x="639" y="97"/>
                  </a:cubicBezTo>
                  <a:cubicBezTo>
                    <a:pt x="640" y="103"/>
                    <a:pt x="644" y="110"/>
                    <a:pt x="648" y="115"/>
                  </a:cubicBezTo>
                  <a:cubicBezTo>
                    <a:pt x="649" y="121"/>
                    <a:pt x="651" y="127"/>
                    <a:pt x="654" y="133"/>
                  </a:cubicBezTo>
                  <a:cubicBezTo>
                    <a:pt x="655" y="139"/>
                    <a:pt x="657" y="145"/>
                    <a:pt x="660" y="151"/>
                  </a:cubicBezTo>
                  <a:cubicBezTo>
                    <a:pt x="661" y="157"/>
                    <a:pt x="663" y="163"/>
                    <a:pt x="666" y="169"/>
                  </a:cubicBezTo>
                  <a:cubicBezTo>
                    <a:pt x="668" y="179"/>
                    <a:pt x="672" y="199"/>
                    <a:pt x="672" y="199"/>
                  </a:cubicBezTo>
                  <a:cubicBezTo>
                    <a:pt x="673" y="213"/>
                    <a:pt x="675" y="226"/>
                    <a:pt x="676" y="240"/>
                  </a:cubicBezTo>
                  <a:cubicBezTo>
                    <a:pt x="675" y="265"/>
                    <a:pt x="669" y="291"/>
                    <a:pt x="657" y="335"/>
                  </a:cubicBezTo>
                  <a:cubicBezTo>
                    <a:pt x="656" y="342"/>
                    <a:pt x="654" y="350"/>
                    <a:pt x="651" y="356"/>
                  </a:cubicBezTo>
                  <a:cubicBezTo>
                    <a:pt x="650" y="362"/>
                    <a:pt x="646" y="371"/>
                    <a:pt x="643" y="377"/>
                  </a:cubicBezTo>
                  <a:cubicBezTo>
                    <a:pt x="642" y="383"/>
                    <a:pt x="648" y="372"/>
                    <a:pt x="640" y="387"/>
                  </a:cubicBezTo>
                  <a:cubicBezTo>
                    <a:pt x="638" y="396"/>
                    <a:pt x="628" y="397"/>
                    <a:pt x="624" y="405"/>
                  </a:cubicBezTo>
                  <a:cubicBezTo>
                    <a:pt x="622" y="417"/>
                    <a:pt x="607" y="442"/>
                    <a:pt x="597" y="450"/>
                  </a:cubicBezTo>
                  <a:cubicBezTo>
                    <a:pt x="593" y="457"/>
                    <a:pt x="585" y="468"/>
                    <a:pt x="579" y="473"/>
                  </a:cubicBezTo>
                  <a:cubicBezTo>
                    <a:pt x="575" y="479"/>
                    <a:pt x="564" y="487"/>
                    <a:pt x="558" y="491"/>
                  </a:cubicBezTo>
                  <a:cubicBezTo>
                    <a:pt x="547" y="504"/>
                    <a:pt x="531" y="510"/>
                    <a:pt x="516" y="519"/>
                  </a:cubicBezTo>
                  <a:cubicBezTo>
                    <a:pt x="508" y="529"/>
                    <a:pt x="480" y="544"/>
                    <a:pt x="468" y="546"/>
                  </a:cubicBezTo>
                  <a:cubicBezTo>
                    <a:pt x="462" y="551"/>
                    <a:pt x="455" y="553"/>
                    <a:pt x="447" y="554"/>
                  </a:cubicBezTo>
                  <a:cubicBezTo>
                    <a:pt x="435" y="560"/>
                    <a:pt x="448" y="555"/>
                    <a:pt x="439" y="557"/>
                  </a:cubicBezTo>
                  <a:cubicBezTo>
                    <a:pt x="428" y="563"/>
                    <a:pt x="412" y="565"/>
                    <a:pt x="400" y="566"/>
                  </a:cubicBezTo>
                  <a:cubicBezTo>
                    <a:pt x="392" y="569"/>
                    <a:pt x="388" y="572"/>
                    <a:pt x="379" y="573"/>
                  </a:cubicBezTo>
                  <a:cubicBezTo>
                    <a:pt x="345" y="579"/>
                    <a:pt x="309" y="572"/>
                    <a:pt x="276" y="570"/>
                  </a:cubicBezTo>
                  <a:cubicBezTo>
                    <a:pt x="259" y="570"/>
                    <a:pt x="241" y="560"/>
                    <a:pt x="229" y="558"/>
                  </a:cubicBezTo>
                  <a:cubicBezTo>
                    <a:pt x="223" y="557"/>
                    <a:pt x="202" y="545"/>
                    <a:pt x="202" y="545"/>
                  </a:cubicBezTo>
                  <a:cubicBezTo>
                    <a:pt x="181" y="535"/>
                    <a:pt x="175" y="534"/>
                    <a:pt x="156" y="521"/>
                  </a:cubicBezTo>
                  <a:cubicBezTo>
                    <a:pt x="144" y="513"/>
                    <a:pt x="130" y="501"/>
                    <a:pt x="118" y="494"/>
                  </a:cubicBezTo>
                  <a:cubicBezTo>
                    <a:pt x="111" y="483"/>
                    <a:pt x="87" y="460"/>
                    <a:pt x="75" y="453"/>
                  </a:cubicBezTo>
                  <a:cubicBezTo>
                    <a:pt x="63" y="434"/>
                    <a:pt x="49" y="416"/>
                    <a:pt x="39" y="395"/>
                  </a:cubicBezTo>
                  <a:cubicBezTo>
                    <a:pt x="28" y="371"/>
                    <a:pt x="23" y="348"/>
                    <a:pt x="10" y="323"/>
                  </a:cubicBezTo>
                  <a:cubicBezTo>
                    <a:pt x="9" y="314"/>
                    <a:pt x="9" y="304"/>
                    <a:pt x="6" y="296"/>
                  </a:cubicBezTo>
                  <a:cubicBezTo>
                    <a:pt x="5" y="284"/>
                    <a:pt x="0" y="272"/>
                    <a:pt x="3" y="260"/>
                  </a:cubicBezTo>
                  <a:cubicBezTo>
                    <a:pt x="4" y="229"/>
                    <a:pt x="3" y="203"/>
                    <a:pt x="9" y="173"/>
                  </a:cubicBezTo>
                  <a:cubicBezTo>
                    <a:pt x="10" y="163"/>
                    <a:pt x="11" y="144"/>
                    <a:pt x="16" y="135"/>
                  </a:cubicBezTo>
                  <a:cubicBezTo>
                    <a:pt x="17" y="128"/>
                    <a:pt x="21" y="124"/>
                    <a:pt x="24" y="117"/>
                  </a:cubicBezTo>
                  <a:cubicBezTo>
                    <a:pt x="25" y="110"/>
                    <a:pt x="31" y="105"/>
                    <a:pt x="34" y="99"/>
                  </a:cubicBezTo>
                  <a:cubicBezTo>
                    <a:pt x="39" y="78"/>
                    <a:pt x="51" y="55"/>
                    <a:pt x="66" y="40"/>
                  </a:cubicBezTo>
                  <a:cubicBezTo>
                    <a:pt x="77" y="29"/>
                    <a:pt x="81" y="15"/>
                    <a:pt x="96" y="6"/>
                  </a:cubicBezTo>
                  <a:cubicBezTo>
                    <a:pt x="100" y="0"/>
                    <a:pt x="101" y="8"/>
                    <a:pt x="103" y="3"/>
                  </a:cubicBez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106" name="Oval 73"/>
            <p:cNvSpPr>
              <a:spLocks noChangeArrowheads="1"/>
            </p:cNvSpPr>
            <p:nvPr/>
          </p:nvSpPr>
          <p:spPr bwMode="auto">
            <a:xfrm>
              <a:off x="1869" y="1248"/>
              <a:ext cx="672" cy="67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7896" name="Group 74"/>
          <p:cNvGrpSpPr>
            <a:grpSpLocks/>
          </p:cNvGrpSpPr>
          <p:nvPr/>
        </p:nvGrpSpPr>
        <p:grpSpPr bwMode="auto">
          <a:xfrm>
            <a:off x="2057400" y="4724400"/>
            <a:ext cx="1219200" cy="1219200"/>
            <a:chOff x="1056" y="2544"/>
            <a:chExt cx="768" cy="768"/>
          </a:xfrm>
        </p:grpSpPr>
        <p:sp>
          <p:nvSpPr>
            <p:cNvPr id="38074" name="Oval 75" descr="Madera"/>
            <p:cNvSpPr>
              <a:spLocks noChangeArrowheads="1"/>
            </p:cNvSpPr>
            <p:nvPr/>
          </p:nvSpPr>
          <p:spPr bwMode="auto">
            <a:xfrm>
              <a:off x="1056" y="2544"/>
              <a:ext cx="768" cy="768"/>
            </a:xfrm>
            <a:prstGeom prst="ellipse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075" name="Line 76"/>
            <p:cNvSpPr>
              <a:spLocks noChangeShapeType="1"/>
            </p:cNvSpPr>
            <p:nvPr/>
          </p:nvSpPr>
          <p:spPr bwMode="auto">
            <a:xfrm>
              <a:off x="1440" y="2544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76" name="Line 77"/>
            <p:cNvSpPr>
              <a:spLocks noChangeShapeType="1"/>
            </p:cNvSpPr>
            <p:nvPr/>
          </p:nvSpPr>
          <p:spPr bwMode="auto">
            <a:xfrm rot="-5400000">
              <a:off x="1440" y="2544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77" name="Line 78"/>
            <p:cNvSpPr>
              <a:spLocks noChangeShapeType="1"/>
            </p:cNvSpPr>
            <p:nvPr/>
          </p:nvSpPr>
          <p:spPr bwMode="auto">
            <a:xfrm rot="-5400000">
              <a:off x="1200" y="2640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78" name="Line 79"/>
            <p:cNvSpPr>
              <a:spLocks noChangeShapeType="1"/>
            </p:cNvSpPr>
            <p:nvPr/>
          </p:nvSpPr>
          <p:spPr bwMode="auto">
            <a:xfrm rot="10800000">
              <a:off x="1200" y="2640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79" name="Line 80"/>
            <p:cNvSpPr>
              <a:spLocks noChangeShapeType="1"/>
            </p:cNvSpPr>
            <p:nvPr/>
          </p:nvSpPr>
          <p:spPr bwMode="auto">
            <a:xfrm rot="10800000">
              <a:off x="1104" y="2736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80" name="Line 81"/>
            <p:cNvSpPr>
              <a:spLocks noChangeShapeType="1"/>
            </p:cNvSpPr>
            <p:nvPr/>
          </p:nvSpPr>
          <p:spPr bwMode="auto">
            <a:xfrm rot="5400000">
              <a:off x="1104" y="2736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81" name="Line 82"/>
            <p:cNvSpPr>
              <a:spLocks noChangeShapeType="1"/>
            </p:cNvSpPr>
            <p:nvPr/>
          </p:nvSpPr>
          <p:spPr bwMode="auto">
            <a:xfrm rot="5400000" flipV="1">
              <a:off x="1344" y="2544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82" name="Line 83"/>
            <p:cNvSpPr>
              <a:spLocks noChangeShapeType="1"/>
            </p:cNvSpPr>
            <p:nvPr/>
          </p:nvSpPr>
          <p:spPr bwMode="auto">
            <a:xfrm rot="10800000">
              <a:off x="1248" y="2592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83" name="Line 84"/>
            <p:cNvSpPr>
              <a:spLocks noChangeShapeType="1"/>
            </p:cNvSpPr>
            <p:nvPr/>
          </p:nvSpPr>
          <p:spPr bwMode="auto">
            <a:xfrm rot="5400000">
              <a:off x="1248" y="2592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84" name="Line 85"/>
            <p:cNvSpPr>
              <a:spLocks noChangeShapeType="1"/>
            </p:cNvSpPr>
            <p:nvPr/>
          </p:nvSpPr>
          <p:spPr bwMode="auto">
            <a:xfrm rot="5400000">
              <a:off x="1344" y="2544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85" name="Line 86"/>
            <p:cNvSpPr>
              <a:spLocks noChangeShapeType="1"/>
            </p:cNvSpPr>
            <p:nvPr/>
          </p:nvSpPr>
          <p:spPr bwMode="auto">
            <a:xfrm rot="16200000" flipV="1">
              <a:off x="1056" y="2832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86" name="Line 87"/>
            <p:cNvSpPr>
              <a:spLocks noChangeShapeType="1"/>
            </p:cNvSpPr>
            <p:nvPr/>
          </p:nvSpPr>
          <p:spPr bwMode="auto">
            <a:xfrm rot="5400000" flipH="1" flipV="1">
              <a:off x="1056" y="2832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87" name="Oval 88" descr="Nogal"/>
            <p:cNvSpPr>
              <a:spLocks noChangeArrowheads="1"/>
            </p:cNvSpPr>
            <p:nvPr/>
          </p:nvSpPr>
          <p:spPr bwMode="auto">
            <a:xfrm>
              <a:off x="1104" y="2592"/>
              <a:ext cx="672" cy="672"/>
            </a:xfrm>
            <a:prstGeom prst="ellipse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8088" name="Group 89"/>
            <p:cNvGrpSpPr>
              <a:grpSpLocks/>
            </p:cNvGrpSpPr>
            <p:nvPr/>
          </p:nvGrpSpPr>
          <p:grpSpPr bwMode="auto">
            <a:xfrm>
              <a:off x="1103" y="2592"/>
              <a:ext cx="676" cy="675"/>
              <a:chOff x="1103" y="2592"/>
              <a:chExt cx="676" cy="675"/>
            </a:xfrm>
          </p:grpSpPr>
          <p:sp>
            <p:nvSpPr>
              <p:cNvPr id="38089" name="Freeform 90"/>
              <p:cNvSpPr>
                <a:spLocks/>
              </p:cNvSpPr>
              <p:nvPr/>
            </p:nvSpPr>
            <p:spPr bwMode="auto">
              <a:xfrm>
                <a:off x="1103" y="2688"/>
                <a:ext cx="676" cy="579"/>
              </a:xfrm>
              <a:custGeom>
                <a:avLst/>
                <a:gdLst>
                  <a:gd name="T0" fmla="*/ 103 w 676"/>
                  <a:gd name="T1" fmla="*/ 3 h 579"/>
                  <a:gd name="T2" fmla="*/ 102 w 676"/>
                  <a:gd name="T3" fmla="*/ 2 h 579"/>
                  <a:gd name="T4" fmla="*/ 100 w 676"/>
                  <a:gd name="T5" fmla="*/ 3 h 579"/>
                  <a:gd name="T6" fmla="*/ 100 w 676"/>
                  <a:gd name="T7" fmla="*/ 2 h 579"/>
                  <a:gd name="T8" fmla="*/ 573 w 676"/>
                  <a:gd name="T9" fmla="*/ 2 h 579"/>
                  <a:gd name="T10" fmla="*/ 585 w 676"/>
                  <a:gd name="T11" fmla="*/ 15 h 579"/>
                  <a:gd name="T12" fmla="*/ 630 w 676"/>
                  <a:gd name="T13" fmla="*/ 79 h 579"/>
                  <a:gd name="T14" fmla="*/ 639 w 676"/>
                  <a:gd name="T15" fmla="*/ 97 h 579"/>
                  <a:gd name="T16" fmla="*/ 648 w 676"/>
                  <a:gd name="T17" fmla="*/ 115 h 579"/>
                  <a:gd name="T18" fmla="*/ 654 w 676"/>
                  <a:gd name="T19" fmla="*/ 133 h 579"/>
                  <a:gd name="T20" fmla="*/ 660 w 676"/>
                  <a:gd name="T21" fmla="*/ 151 h 579"/>
                  <a:gd name="T22" fmla="*/ 666 w 676"/>
                  <a:gd name="T23" fmla="*/ 169 h 579"/>
                  <a:gd name="T24" fmla="*/ 672 w 676"/>
                  <a:gd name="T25" fmla="*/ 199 h 579"/>
                  <a:gd name="T26" fmla="*/ 676 w 676"/>
                  <a:gd name="T27" fmla="*/ 240 h 579"/>
                  <a:gd name="T28" fmla="*/ 657 w 676"/>
                  <a:gd name="T29" fmla="*/ 335 h 579"/>
                  <a:gd name="T30" fmla="*/ 651 w 676"/>
                  <a:gd name="T31" fmla="*/ 356 h 579"/>
                  <a:gd name="T32" fmla="*/ 643 w 676"/>
                  <a:gd name="T33" fmla="*/ 377 h 579"/>
                  <a:gd name="T34" fmla="*/ 640 w 676"/>
                  <a:gd name="T35" fmla="*/ 387 h 579"/>
                  <a:gd name="T36" fmla="*/ 624 w 676"/>
                  <a:gd name="T37" fmla="*/ 405 h 579"/>
                  <a:gd name="T38" fmla="*/ 597 w 676"/>
                  <a:gd name="T39" fmla="*/ 450 h 579"/>
                  <a:gd name="T40" fmla="*/ 579 w 676"/>
                  <a:gd name="T41" fmla="*/ 473 h 579"/>
                  <a:gd name="T42" fmla="*/ 558 w 676"/>
                  <a:gd name="T43" fmla="*/ 491 h 579"/>
                  <a:gd name="T44" fmla="*/ 516 w 676"/>
                  <a:gd name="T45" fmla="*/ 519 h 579"/>
                  <a:gd name="T46" fmla="*/ 468 w 676"/>
                  <a:gd name="T47" fmla="*/ 546 h 579"/>
                  <a:gd name="T48" fmla="*/ 447 w 676"/>
                  <a:gd name="T49" fmla="*/ 554 h 579"/>
                  <a:gd name="T50" fmla="*/ 439 w 676"/>
                  <a:gd name="T51" fmla="*/ 557 h 579"/>
                  <a:gd name="T52" fmla="*/ 400 w 676"/>
                  <a:gd name="T53" fmla="*/ 566 h 579"/>
                  <a:gd name="T54" fmla="*/ 379 w 676"/>
                  <a:gd name="T55" fmla="*/ 573 h 579"/>
                  <a:gd name="T56" fmla="*/ 276 w 676"/>
                  <a:gd name="T57" fmla="*/ 570 h 579"/>
                  <a:gd name="T58" fmla="*/ 229 w 676"/>
                  <a:gd name="T59" fmla="*/ 558 h 579"/>
                  <a:gd name="T60" fmla="*/ 202 w 676"/>
                  <a:gd name="T61" fmla="*/ 545 h 579"/>
                  <a:gd name="T62" fmla="*/ 156 w 676"/>
                  <a:gd name="T63" fmla="*/ 521 h 579"/>
                  <a:gd name="T64" fmla="*/ 118 w 676"/>
                  <a:gd name="T65" fmla="*/ 494 h 579"/>
                  <a:gd name="T66" fmla="*/ 75 w 676"/>
                  <a:gd name="T67" fmla="*/ 453 h 579"/>
                  <a:gd name="T68" fmla="*/ 39 w 676"/>
                  <a:gd name="T69" fmla="*/ 395 h 579"/>
                  <a:gd name="T70" fmla="*/ 10 w 676"/>
                  <a:gd name="T71" fmla="*/ 323 h 579"/>
                  <a:gd name="T72" fmla="*/ 6 w 676"/>
                  <a:gd name="T73" fmla="*/ 296 h 579"/>
                  <a:gd name="T74" fmla="*/ 3 w 676"/>
                  <a:gd name="T75" fmla="*/ 260 h 579"/>
                  <a:gd name="T76" fmla="*/ 9 w 676"/>
                  <a:gd name="T77" fmla="*/ 173 h 579"/>
                  <a:gd name="T78" fmla="*/ 16 w 676"/>
                  <a:gd name="T79" fmla="*/ 135 h 579"/>
                  <a:gd name="T80" fmla="*/ 24 w 676"/>
                  <a:gd name="T81" fmla="*/ 117 h 579"/>
                  <a:gd name="T82" fmla="*/ 34 w 676"/>
                  <a:gd name="T83" fmla="*/ 99 h 579"/>
                  <a:gd name="T84" fmla="*/ 66 w 676"/>
                  <a:gd name="T85" fmla="*/ 40 h 579"/>
                  <a:gd name="T86" fmla="*/ 96 w 676"/>
                  <a:gd name="T87" fmla="*/ 6 h 579"/>
                  <a:gd name="T88" fmla="*/ 103 w 676"/>
                  <a:gd name="T89" fmla="*/ 3 h 57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76"/>
                  <a:gd name="T136" fmla="*/ 0 h 579"/>
                  <a:gd name="T137" fmla="*/ 676 w 676"/>
                  <a:gd name="T138" fmla="*/ 579 h 57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76" h="579">
                    <a:moveTo>
                      <a:pt x="103" y="3"/>
                    </a:moveTo>
                    <a:cubicBezTo>
                      <a:pt x="107" y="4"/>
                      <a:pt x="98" y="2"/>
                      <a:pt x="102" y="2"/>
                    </a:cubicBezTo>
                    <a:cubicBezTo>
                      <a:pt x="102" y="2"/>
                      <a:pt x="100" y="5"/>
                      <a:pt x="100" y="3"/>
                    </a:cubicBezTo>
                    <a:cubicBezTo>
                      <a:pt x="99" y="5"/>
                      <a:pt x="100" y="2"/>
                      <a:pt x="100" y="2"/>
                    </a:cubicBezTo>
                    <a:cubicBezTo>
                      <a:pt x="99" y="0"/>
                      <a:pt x="555" y="1"/>
                      <a:pt x="573" y="2"/>
                    </a:cubicBezTo>
                    <a:cubicBezTo>
                      <a:pt x="578" y="6"/>
                      <a:pt x="579" y="13"/>
                      <a:pt x="585" y="15"/>
                    </a:cubicBezTo>
                    <a:cubicBezTo>
                      <a:pt x="604" y="34"/>
                      <a:pt x="614" y="58"/>
                      <a:pt x="630" y="79"/>
                    </a:cubicBezTo>
                    <a:cubicBezTo>
                      <a:pt x="631" y="85"/>
                      <a:pt x="635" y="92"/>
                      <a:pt x="639" y="97"/>
                    </a:cubicBezTo>
                    <a:cubicBezTo>
                      <a:pt x="640" y="103"/>
                      <a:pt x="644" y="110"/>
                      <a:pt x="648" y="115"/>
                    </a:cubicBezTo>
                    <a:cubicBezTo>
                      <a:pt x="649" y="121"/>
                      <a:pt x="651" y="127"/>
                      <a:pt x="654" y="133"/>
                    </a:cubicBezTo>
                    <a:cubicBezTo>
                      <a:pt x="655" y="139"/>
                      <a:pt x="657" y="145"/>
                      <a:pt x="660" y="151"/>
                    </a:cubicBezTo>
                    <a:cubicBezTo>
                      <a:pt x="661" y="157"/>
                      <a:pt x="663" y="163"/>
                      <a:pt x="666" y="169"/>
                    </a:cubicBezTo>
                    <a:cubicBezTo>
                      <a:pt x="668" y="179"/>
                      <a:pt x="672" y="199"/>
                      <a:pt x="672" y="199"/>
                    </a:cubicBezTo>
                    <a:cubicBezTo>
                      <a:pt x="673" y="213"/>
                      <a:pt x="675" y="226"/>
                      <a:pt x="676" y="240"/>
                    </a:cubicBezTo>
                    <a:cubicBezTo>
                      <a:pt x="675" y="265"/>
                      <a:pt x="669" y="291"/>
                      <a:pt x="657" y="335"/>
                    </a:cubicBezTo>
                    <a:cubicBezTo>
                      <a:pt x="656" y="342"/>
                      <a:pt x="654" y="350"/>
                      <a:pt x="651" y="356"/>
                    </a:cubicBezTo>
                    <a:cubicBezTo>
                      <a:pt x="650" y="362"/>
                      <a:pt x="646" y="371"/>
                      <a:pt x="643" y="377"/>
                    </a:cubicBezTo>
                    <a:cubicBezTo>
                      <a:pt x="642" y="383"/>
                      <a:pt x="648" y="372"/>
                      <a:pt x="640" y="387"/>
                    </a:cubicBezTo>
                    <a:cubicBezTo>
                      <a:pt x="638" y="396"/>
                      <a:pt x="628" y="397"/>
                      <a:pt x="624" y="405"/>
                    </a:cubicBezTo>
                    <a:cubicBezTo>
                      <a:pt x="622" y="417"/>
                      <a:pt x="607" y="442"/>
                      <a:pt x="597" y="450"/>
                    </a:cubicBezTo>
                    <a:cubicBezTo>
                      <a:pt x="593" y="457"/>
                      <a:pt x="585" y="468"/>
                      <a:pt x="579" y="473"/>
                    </a:cubicBezTo>
                    <a:cubicBezTo>
                      <a:pt x="575" y="479"/>
                      <a:pt x="564" y="487"/>
                      <a:pt x="558" y="491"/>
                    </a:cubicBezTo>
                    <a:cubicBezTo>
                      <a:pt x="547" y="504"/>
                      <a:pt x="531" y="510"/>
                      <a:pt x="516" y="519"/>
                    </a:cubicBezTo>
                    <a:cubicBezTo>
                      <a:pt x="508" y="529"/>
                      <a:pt x="480" y="544"/>
                      <a:pt x="468" y="546"/>
                    </a:cubicBezTo>
                    <a:cubicBezTo>
                      <a:pt x="462" y="551"/>
                      <a:pt x="455" y="553"/>
                      <a:pt x="447" y="554"/>
                    </a:cubicBezTo>
                    <a:cubicBezTo>
                      <a:pt x="435" y="560"/>
                      <a:pt x="448" y="555"/>
                      <a:pt x="439" y="557"/>
                    </a:cubicBezTo>
                    <a:cubicBezTo>
                      <a:pt x="428" y="563"/>
                      <a:pt x="412" y="565"/>
                      <a:pt x="400" y="566"/>
                    </a:cubicBezTo>
                    <a:cubicBezTo>
                      <a:pt x="392" y="569"/>
                      <a:pt x="388" y="572"/>
                      <a:pt x="379" y="573"/>
                    </a:cubicBezTo>
                    <a:cubicBezTo>
                      <a:pt x="345" y="579"/>
                      <a:pt x="309" y="572"/>
                      <a:pt x="276" y="570"/>
                    </a:cubicBezTo>
                    <a:cubicBezTo>
                      <a:pt x="259" y="570"/>
                      <a:pt x="241" y="560"/>
                      <a:pt x="229" y="558"/>
                    </a:cubicBezTo>
                    <a:cubicBezTo>
                      <a:pt x="223" y="557"/>
                      <a:pt x="202" y="545"/>
                      <a:pt x="202" y="545"/>
                    </a:cubicBezTo>
                    <a:cubicBezTo>
                      <a:pt x="181" y="535"/>
                      <a:pt x="175" y="534"/>
                      <a:pt x="156" y="521"/>
                    </a:cubicBezTo>
                    <a:cubicBezTo>
                      <a:pt x="144" y="513"/>
                      <a:pt x="130" y="501"/>
                      <a:pt x="118" y="494"/>
                    </a:cubicBezTo>
                    <a:cubicBezTo>
                      <a:pt x="111" y="483"/>
                      <a:pt x="87" y="460"/>
                      <a:pt x="75" y="453"/>
                    </a:cubicBezTo>
                    <a:cubicBezTo>
                      <a:pt x="63" y="434"/>
                      <a:pt x="49" y="416"/>
                      <a:pt x="39" y="395"/>
                    </a:cubicBezTo>
                    <a:cubicBezTo>
                      <a:pt x="28" y="371"/>
                      <a:pt x="23" y="348"/>
                      <a:pt x="10" y="323"/>
                    </a:cubicBezTo>
                    <a:cubicBezTo>
                      <a:pt x="9" y="314"/>
                      <a:pt x="9" y="304"/>
                      <a:pt x="6" y="296"/>
                    </a:cubicBezTo>
                    <a:cubicBezTo>
                      <a:pt x="5" y="284"/>
                      <a:pt x="0" y="272"/>
                      <a:pt x="3" y="260"/>
                    </a:cubicBezTo>
                    <a:cubicBezTo>
                      <a:pt x="4" y="229"/>
                      <a:pt x="3" y="203"/>
                      <a:pt x="9" y="173"/>
                    </a:cubicBezTo>
                    <a:cubicBezTo>
                      <a:pt x="10" y="163"/>
                      <a:pt x="11" y="144"/>
                      <a:pt x="16" y="135"/>
                    </a:cubicBezTo>
                    <a:cubicBezTo>
                      <a:pt x="17" y="128"/>
                      <a:pt x="21" y="124"/>
                      <a:pt x="24" y="117"/>
                    </a:cubicBezTo>
                    <a:cubicBezTo>
                      <a:pt x="25" y="110"/>
                      <a:pt x="31" y="105"/>
                      <a:pt x="34" y="99"/>
                    </a:cubicBezTo>
                    <a:cubicBezTo>
                      <a:pt x="39" y="78"/>
                      <a:pt x="51" y="55"/>
                      <a:pt x="66" y="40"/>
                    </a:cubicBezTo>
                    <a:cubicBezTo>
                      <a:pt x="77" y="29"/>
                      <a:pt x="81" y="15"/>
                      <a:pt x="96" y="6"/>
                    </a:cubicBezTo>
                    <a:cubicBezTo>
                      <a:pt x="100" y="0"/>
                      <a:pt x="101" y="8"/>
                      <a:pt x="103" y="3"/>
                    </a:cubicBezTo>
                    <a:close/>
                  </a:path>
                </a:pathLst>
              </a:custGeom>
              <a:solidFill>
                <a:srgbClr val="CC99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90" name="Oval 91"/>
              <p:cNvSpPr>
                <a:spLocks noChangeArrowheads="1"/>
              </p:cNvSpPr>
              <p:nvPr/>
            </p:nvSpPr>
            <p:spPr bwMode="auto">
              <a:xfrm>
                <a:off x="1104" y="2592"/>
                <a:ext cx="672" cy="67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37897" name="Group 92"/>
          <p:cNvGrpSpPr>
            <a:grpSpLocks/>
          </p:cNvGrpSpPr>
          <p:nvPr/>
        </p:nvGrpSpPr>
        <p:grpSpPr bwMode="auto">
          <a:xfrm>
            <a:off x="4495800" y="4724400"/>
            <a:ext cx="1219200" cy="1219200"/>
            <a:chOff x="1056" y="2544"/>
            <a:chExt cx="768" cy="768"/>
          </a:xfrm>
        </p:grpSpPr>
        <p:sp>
          <p:nvSpPr>
            <p:cNvPr id="38057" name="Oval 93" descr="Madera"/>
            <p:cNvSpPr>
              <a:spLocks noChangeArrowheads="1"/>
            </p:cNvSpPr>
            <p:nvPr/>
          </p:nvSpPr>
          <p:spPr bwMode="auto">
            <a:xfrm>
              <a:off x="1056" y="2544"/>
              <a:ext cx="768" cy="768"/>
            </a:xfrm>
            <a:prstGeom prst="ellipse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058" name="Line 94"/>
            <p:cNvSpPr>
              <a:spLocks noChangeShapeType="1"/>
            </p:cNvSpPr>
            <p:nvPr/>
          </p:nvSpPr>
          <p:spPr bwMode="auto">
            <a:xfrm>
              <a:off x="1440" y="2544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59" name="Line 95"/>
            <p:cNvSpPr>
              <a:spLocks noChangeShapeType="1"/>
            </p:cNvSpPr>
            <p:nvPr/>
          </p:nvSpPr>
          <p:spPr bwMode="auto">
            <a:xfrm rot="-5400000">
              <a:off x="1440" y="2544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60" name="Line 96"/>
            <p:cNvSpPr>
              <a:spLocks noChangeShapeType="1"/>
            </p:cNvSpPr>
            <p:nvPr/>
          </p:nvSpPr>
          <p:spPr bwMode="auto">
            <a:xfrm rot="-5400000">
              <a:off x="1200" y="2640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61" name="Line 97"/>
            <p:cNvSpPr>
              <a:spLocks noChangeShapeType="1"/>
            </p:cNvSpPr>
            <p:nvPr/>
          </p:nvSpPr>
          <p:spPr bwMode="auto">
            <a:xfrm rot="10800000">
              <a:off x="1200" y="2640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62" name="Line 98"/>
            <p:cNvSpPr>
              <a:spLocks noChangeShapeType="1"/>
            </p:cNvSpPr>
            <p:nvPr/>
          </p:nvSpPr>
          <p:spPr bwMode="auto">
            <a:xfrm rot="10800000">
              <a:off x="1104" y="2736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63" name="Line 99"/>
            <p:cNvSpPr>
              <a:spLocks noChangeShapeType="1"/>
            </p:cNvSpPr>
            <p:nvPr/>
          </p:nvSpPr>
          <p:spPr bwMode="auto">
            <a:xfrm rot="5400000">
              <a:off x="1104" y="2736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64" name="Line 100"/>
            <p:cNvSpPr>
              <a:spLocks noChangeShapeType="1"/>
            </p:cNvSpPr>
            <p:nvPr/>
          </p:nvSpPr>
          <p:spPr bwMode="auto">
            <a:xfrm rot="5400000" flipV="1">
              <a:off x="1344" y="2544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65" name="Line 101"/>
            <p:cNvSpPr>
              <a:spLocks noChangeShapeType="1"/>
            </p:cNvSpPr>
            <p:nvPr/>
          </p:nvSpPr>
          <p:spPr bwMode="auto">
            <a:xfrm rot="10800000">
              <a:off x="1248" y="2592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66" name="Line 102"/>
            <p:cNvSpPr>
              <a:spLocks noChangeShapeType="1"/>
            </p:cNvSpPr>
            <p:nvPr/>
          </p:nvSpPr>
          <p:spPr bwMode="auto">
            <a:xfrm rot="5400000">
              <a:off x="1248" y="2592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67" name="Line 103"/>
            <p:cNvSpPr>
              <a:spLocks noChangeShapeType="1"/>
            </p:cNvSpPr>
            <p:nvPr/>
          </p:nvSpPr>
          <p:spPr bwMode="auto">
            <a:xfrm rot="5400000">
              <a:off x="1344" y="2544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68" name="Line 104"/>
            <p:cNvSpPr>
              <a:spLocks noChangeShapeType="1"/>
            </p:cNvSpPr>
            <p:nvPr/>
          </p:nvSpPr>
          <p:spPr bwMode="auto">
            <a:xfrm rot="16200000" flipV="1">
              <a:off x="1056" y="2832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69" name="Line 105"/>
            <p:cNvSpPr>
              <a:spLocks noChangeShapeType="1"/>
            </p:cNvSpPr>
            <p:nvPr/>
          </p:nvSpPr>
          <p:spPr bwMode="auto">
            <a:xfrm rot="5400000" flipH="1" flipV="1">
              <a:off x="1056" y="2832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70" name="Oval 106" descr="Nogal"/>
            <p:cNvSpPr>
              <a:spLocks noChangeArrowheads="1"/>
            </p:cNvSpPr>
            <p:nvPr/>
          </p:nvSpPr>
          <p:spPr bwMode="auto">
            <a:xfrm>
              <a:off x="1104" y="2592"/>
              <a:ext cx="672" cy="672"/>
            </a:xfrm>
            <a:prstGeom prst="ellipse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8071" name="Group 107"/>
            <p:cNvGrpSpPr>
              <a:grpSpLocks/>
            </p:cNvGrpSpPr>
            <p:nvPr/>
          </p:nvGrpSpPr>
          <p:grpSpPr bwMode="auto">
            <a:xfrm>
              <a:off x="1103" y="2592"/>
              <a:ext cx="676" cy="675"/>
              <a:chOff x="1103" y="2592"/>
              <a:chExt cx="676" cy="675"/>
            </a:xfrm>
          </p:grpSpPr>
          <p:sp>
            <p:nvSpPr>
              <p:cNvPr id="38072" name="Freeform 108"/>
              <p:cNvSpPr>
                <a:spLocks/>
              </p:cNvSpPr>
              <p:nvPr/>
            </p:nvSpPr>
            <p:spPr bwMode="auto">
              <a:xfrm>
                <a:off x="1103" y="2688"/>
                <a:ext cx="676" cy="579"/>
              </a:xfrm>
              <a:custGeom>
                <a:avLst/>
                <a:gdLst>
                  <a:gd name="T0" fmla="*/ 103 w 676"/>
                  <a:gd name="T1" fmla="*/ 3 h 579"/>
                  <a:gd name="T2" fmla="*/ 102 w 676"/>
                  <a:gd name="T3" fmla="*/ 2 h 579"/>
                  <a:gd name="T4" fmla="*/ 100 w 676"/>
                  <a:gd name="T5" fmla="*/ 3 h 579"/>
                  <a:gd name="T6" fmla="*/ 100 w 676"/>
                  <a:gd name="T7" fmla="*/ 2 h 579"/>
                  <a:gd name="T8" fmla="*/ 573 w 676"/>
                  <a:gd name="T9" fmla="*/ 2 h 579"/>
                  <a:gd name="T10" fmla="*/ 585 w 676"/>
                  <a:gd name="T11" fmla="*/ 15 h 579"/>
                  <a:gd name="T12" fmla="*/ 630 w 676"/>
                  <a:gd name="T13" fmla="*/ 79 h 579"/>
                  <a:gd name="T14" fmla="*/ 639 w 676"/>
                  <a:gd name="T15" fmla="*/ 97 h 579"/>
                  <a:gd name="T16" fmla="*/ 648 w 676"/>
                  <a:gd name="T17" fmla="*/ 115 h 579"/>
                  <a:gd name="T18" fmla="*/ 654 w 676"/>
                  <a:gd name="T19" fmla="*/ 133 h 579"/>
                  <a:gd name="T20" fmla="*/ 660 w 676"/>
                  <a:gd name="T21" fmla="*/ 151 h 579"/>
                  <a:gd name="T22" fmla="*/ 666 w 676"/>
                  <a:gd name="T23" fmla="*/ 169 h 579"/>
                  <a:gd name="T24" fmla="*/ 672 w 676"/>
                  <a:gd name="T25" fmla="*/ 199 h 579"/>
                  <a:gd name="T26" fmla="*/ 676 w 676"/>
                  <a:gd name="T27" fmla="*/ 240 h 579"/>
                  <a:gd name="T28" fmla="*/ 657 w 676"/>
                  <a:gd name="T29" fmla="*/ 335 h 579"/>
                  <a:gd name="T30" fmla="*/ 651 w 676"/>
                  <a:gd name="T31" fmla="*/ 356 h 579"/>
                  <a:gd name="T32" fmla="*/ 643 w 676"/>
                  <a:gd name="T33" fmla="*/ 377 h 579"/>
                  <a:gd name="T34" fmla="*/ 640 w 676"/>
                  <a:gd name="T35" fmla="*/ 387 h 579"/>
                  <a:gd name="T36" fmla="*/ 624 w 676"/>
                  <a:gd name="T37" fmla="*/ 405 h 579"/>
                  <a:gd name="T38" fmla="*/ 597 w 676"/>
                  <a:gd name="T39" fmla="*/ 450 h 579"/>
                  <a:gd name="T40" fmla="*/ 579 w 676"/>
                  <a:gd name="T41" fmla="*/ 473 h 579"/>
                  <a:gd name="T42" fmla="*/ 558 w 676"/>
                  <a:gd name="T43" fmla="*/ 491 h 579"/>
                  <a:gd name="T44" fmla="*/ 516 w 676"/>
                  <a:gd name="T45" fmla="*/ 519 h 579"/>
                  <a:gd name="T46" fmla="*/ 468 w 676"/>
                  <a:gd name="T47" fmla="*/ 546 h 579"/>
                  <a:gd name="T48" fmla="*/ 447 w 676"/>
                  <a:gd name="T49" fmla="*/ 554 h 579"/>
                  <a:gd name="T50" fmla="*/ 439 w 676"/>
                  <a:gd name="T51" fmla="*/ 557 h 579"/>
                  <a:gd name="T52" fmla="*/ 400 w 676"/>
                  <a:gd name="T53" fmla="*/ 566 h 579"/>
                  <a:gd name="T54" fmla="*/ 379 w 676"/>
                  <a:gd name="T55" fmla="*/ 573 h 579"/>
                  <a:gd name="T56" fmla="*/ 276 w 676"/>
                  <a:gd name="T57" fmla="*/ 570 h 579"/>
                  <a:gd name="T58" fmla="*/ 229 w 676"/>
                  <a:gd name="T59" fmla="*/ 558 h 579"/>
                  <a:gd name="T60" fmla="*/ 202 w 676"/>
                  <a:gd name="T61" fmla="*/ 545 h 579"/>
                  <a:gd name="T62" fmla="*/ 156 w 676"/>
                  <a:gd name="T63" fmla="*/ 521 h 579"/>
                  <a:gd name="T64" fmla="*/ 118 w 676"/>
                  <a:gd name="T65" fmla="*/ 494 h 579"/>
                  <a:gd name="T66" fmla="*/ 75 w 676"/>
                  <a:gd name="T67" fmla="*/ 453 h 579"/>
                  <a:gd name="T68" fmla="*/ 39 w 676"/>
                  <a:gd name="T69" fmla="*/ 395 h 579"/>
                  <a:gd name="T70" fmla="*/ 10 w 676"/>
                  <a:gd name="T71" fmla="*/ 323 h 579"/>
                  <a:gd name="T72" fmla="*/ 6 w 676"/>
                  <a:gd name="T73" fmla="*/ 296 h 579"/>
                  <a:gd name="T74" fmla="*/ 3 w 676"/>
                  <a:gd name="T75" fmla="*/ 260 h 579"/>
                  <a:gd name="T76" fmla="*/ 9 w 676"/>
                  <a:gd name="T77" fmla="*/ 173 h 579"/>
                  <a:gd name="T78" fmla="*/ 16 w 676"/>
                  <a:gd name="T79" fmla="*/ 135 h 579"/>
                  <a:gd name="T80" fmla="*/ 24 w 676"/>
                  <a:gd name="T81" fmla="*/ 117 h 579"/>
                  <a:gd name="T82" fmla="*/ 34 w 676"/>
                  <a:gd name="T83" fmla="*/ 99 h 579"/>
                  <a:gd name="T84" fmla="*/ 66 w 676"/>
                  <a:gd name="T85" fmla="*/ 40 h 579"/>
                  <a:gd name="T86" fmla="*/ 96 w 676"/>
                  <a:gd name="T87" fmla="*/ 6 h 579"/>
                  <a:gd name="T88" fmla="*/ 103 w 676"/>
                  <a:gd name="T89" fmla="*/ 3 h 57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76"/>
                  <a:gd name="T136" fmla="*/ 0 h 579"/>
                  <a:gd name="T137" fmla="*/ 676 w 676"/>
                  <a:gd name="T138" fmla="*/ 579 h 579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76" h="579">
                    <a:moveTo>
                      <a:pt x="103" y="3"/>
                    </a:moveTo>
                    <a:cubicBezTo>
                      <a:pt x="107" y="4"/>
                      <a:pt x="98" y="2"/>
                      <a:pt x="102" y="2"/>
                    </a:cubicBezTo>
                    <a:cubicBezTo>
                      <a:pt x="102" y="2"/>
                      <a:pt x="100" y="5"/>
                      <a:pt x="100" y="3"/>
                    </a:cubicBezTo>
                    <a:cubicBezTo>
                      <a:pt x="99" y="5"/>
                      <a:pt x="100" y="2"/>
                      <a:pt x="100" y="2"/>
                    </a:cubicBezTo>
                    <a:cubicBezTo>
                      <a:pt x="99" y="0"/>
                      <a:pt x="555" y="1"/>
                      <a:pt x="573" y="2"/>
                    </a:cubicBezTo>
                    <a:cubicBezTo>
                      <a:pt x="578" y="6"/>
                      <a:pt x="579" y="13"/>
                      <a:pt x="585" y="15"/>
                    </a:cubicBezTo>
                    <a:cubicBezTo>
                      <a:pt x="604" y="34"/>
                      <a:pt x="614" y="58"/>
                      <a:pt x="630" y="79"/>
                    </a:cubicBezTo>
                    <a:cubicBezTo>
                      <a:pt x="631" y="85"/>
                      <a:pt x="635" y="92"/>
                      <a:pt x="639" y="97"/>
                    </a:cubicBezTo>
                    <a:cubicBezTo>
                      <a:pt x="640" y="103"/>
                      <a:pt x="644" y="110"/>
                      <a:pt x="648" y="115"/>
                    </a:cubicBezTo>
                    <a:cubicBezTo>
                      <a:pt x="649" y="121"/>
                      <a:pt x="651" y="127"/>
                      <a:pt x="654" y="133"/>
                    </a:cubicBezTo>
                    <a:cubicBezTo>
                      <a:pt x="655" y="139"/>
                      <a:pt x="657" y="145"/>
                      <a:pt x="660" y="151"/>
                    </a:cubicBezTo>
                    <a:cubicBezTo>
                      <a:pt x="661" y="157"/>
                      <a:pt x="663" y="163"/>
                      <a:pt x="666" y="169"/>
                    </a:cubicBezTo>
                    <a:cubicBezTo>
                      <a:pt x="668" y="179"/>
                      <a:pt x="672" y="199"/>
                      <a:pt x="672" y="199"/>
                    </a:cubicBezTo>
                    <a:cubicBezTo>
                      <a:pt x="673" y="213"/>
                      <a:pt x="675" y="226"/>
                      <a:pt x="676" y="240"/>
                    </a:cubicBezTo>
                    <a:cubicBezTo>
                      <a:pt x="675" y="265"/>
                      <a:pt x="669" y="291"/>
                      <a:pt x="657" y="335"/>
                    </a:cubicBezTo>
                    <a:cubicBezTo>
                      <a:pt x="656" y="342"/>
                      <a:pt x="654" y="350"/>
                      <a:pt x="651" y="356"/>
                    </a:cubicBezTo>
                    <a:cubicBezTo>
                      <a:pt x="650" y="362"/>
                      <a:pt x="646" y="371"/>
                      <a:pt x="643" y="377"/>
                    </a:cubicBezTo>
                    <a:cubicBezTo>
                      <a:pt x="642" y="383"/>
                      <a:pt x="648" y="372"/>
                      <a:pt x="640" y="387"/>
                    </a:cubicBezTo>
                    <a:cubicBezTo>
                      <a:pt x="638" y="396"/>
                      <a:pt x="628" y="397"/>
                      <a:pt x="624" y="405"/>
                    </a:cubicBezTo>
                    <a:cubicBezTo>
                      <a:pt x="622" y="417"/>
                      <a:pt x="607" y="442"/>
                      <a:pt x="597" y="450"/>
                    </a:cubicBezTo>
                    <a:cubicBezTo>
                      <a:pt x="593" y="457"/>
                      <a:pt x="585" y="468"/>
                      <a:pt x="579" y="473"/>
                    </a:cubicBezTo>
                    <a:cubicBezTo>
                      <a:pt x="575" y="479"/>
                      <a:pt x="564" y="487"/>
                      <a:pt x="558" y="491"/>
                    </a:cubicBezTo>
                    <a:cubicBezTo>
                      <a:pt x="547" y="504"/>
                      <a:pt x="531" y="510"/>
                      <a:pt x="516" y="519"/>
                    </a:cubicBezTo>
                    <a:cubicBezTo>
                      <a:pt x="508" y="529"/>
                      <a:pt x="480" y="544"/>
                      <a:pt x="468" y="546"/>
                    </a:cubicBezTo>
                    <a:cubicBezTo>
                      <a:pt x="462" y="551"/>
                      <a:pt x="455" y="553"/>
                      <a:pt x="447" y="554"/>
                    </a:cubicBezTo>
                    <a:cubicBezTo>
                      <a:pt x="435" y="560"/>
                      <a:pt x="448" y="555"/>
                      <a:pt x="439" y="557"/>
                    </a:cubicBezTo>
                    <a:cubicBezTo>
                      <a:pt x="428" y="563"/>
                      <a:pt x="412" y="565"/>
                      <a:pt x="400" y="566"/>
                    </a:cubicBezTo>
                    <a:cubicBezTo>
                      <a:pt x="392" y="569"/>
                      <a:pt x="388" y="572"/>
                      <a:pt x="379" y="573"/>
                    </a:cubicBezTo>
                    <a:cubicBezTo>
                      <a:pt x="345" y="579"/>
                      <a:pt x="309" y="572"/>
                      <a:pt x="276" y="570"/>
                    </a:cubicBezTo>
                    <a:cubicBezTo>
                      <a:pt x="259" y="570"/>
                      <a:pt x="241" y="560"/>
                      <a:pt x="229" y="558"/>
                    </a:cubicBezTo>
                    <a:cubicBezTo>
                      <a:pt x="223" y="557"/>
                      <a:pt x="202" y="545"/>
                      <a:pt x="202" y="545"/>
                    </a:cubicBezTo>
                    <a:cubicBezTo>
                      <a:pt x="181" y="535"/>
                      <a:pt x="175" y="534"/>
                      <a:pt x="156" y="521"/>
                    </a:cubicBezTo>
                    <a:cubicBezTo>
                      <a:pt x="144" y="513"/>
                      <a:pt x="130" y="501"/>
                      <a:pt x="118" y="494"/>
                    </a:cubicBezTo>
                    <a:cubicBezTo>
                      <a:pt x="111" y="483"/>
                      <a:pt x="87" y="460"/>
                      <a:pt x="75" y="453"/>
                    </a:cubicBezTo>
                    <a:cubicBezTo>
                      <a:pt x="63" y="434"/>
                      <a:pt x="49" y="416"/>
                      <a:pt x="39" y="395"/>
                    </a:cubicBezTo>
                    <a:cubicBezTo>
                      <a:pt x="28" y="371"/>
                      <a:pt x="23" y="348"/>
                      <a:pt x="10" y="323"/>
                    </a:cubicBezTo>
                    <a:cubicBezTo>
                      <a:pt x="9" y="314"/>
                      <a:pt x="9" y="304"/>
                      <a:pt x="6" y="296"/>
                    </a:cubicBezTo>
                    <a:cubicBezTo>
                      <a:pt x="5" y="284"/>
                      <a:pt x="0" y="272"/>
                      <a:pt x="3" y="260"/>
                    </a:cubicBezTo>
                    <a:cubicBezTo>
                      <a:pt x="4" y="229"/>
                      <a:pt x="3" y="203"/>
                      <a:pt x="9" y="173"/>
                    </a:cubicBezTo>
                    <a:cubicBezTo>
                      <a:pt x="10" y="163"/>
                      <a:pt x="11" y="144"/>
                      <a:pt x="16" y="135"/>
                    </a:cubicBezTo>
                    <a:cubicBezTo>
                      <a:pt x="17" y="128"/>
                      <a:pt x="21" y="124"/>
                      <a:pt x="24" y="117"/>
                    </a:cubicBezTo>
                    <a:cubicBezTo>
                      <a:pt x="25" y="110"/>
                      <a:pt x="31" y="105"/>
                      <a:pt x="34" y="99"/>
                    </a:cubicBezTo>
                    <a:cubicBezTo>
                      <a:pt x="39" y="78"/>
                      <a:pt x="51" y="55"/>
                      <a:pt x="66" y="40"/>
                    </a:cubicBezTo>
                    <a:cubicBezTo>
                      <a:pt x="77" y="29"/>
                      <a:pt x="81" y="15"/>
                      <a:pt x="96" y="6"/>
                    </a:cubicBezTo>
                    <a:cubicBezTo>
                      <a:pt x="100" y="0"/>
                      <a:pt x="101" y="8"/>
                      <a:pt x="103" y="3"/>
                    </a:cubicBezTo>
                    <a:close/>
                  </a:path>
                </a:pathLst>
              </a:custGeom>
              <a:solidFill>
                <a:srgbClr val="CC9900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073" name="Oval 109"/>
              <p:cNvSpPr>
                <a:spLocks noChangeArrowheads="1"/>
              </p:cNvSpPr>
              <p:nvPr/>
            </p:nvSpPr>
            <p:spPr bwMode="auto">
              <a:xfrm>
                <a:off x="1104" y="2592"/>
                <a:ext cx="672" cy="672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grpSp>
        <p:nvGrpSpPr>
          <p:cNvPr id="37898" name="Group 110"/>
          <p:cNvGrpSpPr>
            <a:grpSpLocks/>
          </p:cNvGrpSpPr>
          <p:nvPr/>
        </p:nvGrpSpPr>
        <p:grpSpPr bwMode="auto">
          <a:xfrm>
            <a:off x="2667000" y="3657600"/>
            <a:ext cx="1219200" cy="1219200"/>
            <a:chOff x="1440" y="1872"/>
            <a:chExt cx="768" cy="768"/>
          </a:xfrm>
        </p:grpSpPr>
        <p:sp>
          <p:nvSpPr>
            <p:cNvPr id="38041" name="Oval 111" descr="Madera"/>
            <p:cNvSpPr>
              <a:spLocks noChangeArrowheads="1"/>
            </p:cNvSpPr>
            <p:nvPr/>
          </p:nvSpPr>
          <p:spPr bwMode="auto">
            <a:xfrm>
              <a:off x="1440" y="1872"/>
              <a:ext cx="768" cy="768"/>
            </a:xfrm>
            <a:prstGeom prst="ellipse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042" name="Line 112"/>
            <p:cNvSpPr>
              <a:spLocks noChangeShapeType="1"/>
            </p:cNvSpPr>
            <p:nvPr/>
          </p:nvSpPr>
          <p:spPr bwMode="auto">
            <a:xfrm>
              <a:off x="1824" y="1872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43" name="Line 113"/>
            <p:cNvSpPr>
              <a:spLocks noChangeShapeType="1"/>
            </p:cNvSpPr>
            <p:nvPr/>
          </p:nvSpPr>
          <p:spPr bwMode="auto">
            <a:xfrm rot="-5400000">
              <a:off x="1824" y="1872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44" name="Line 114"/>
            <p:cNvSpPr>
              <a:spLocks noChangeShapeType="1"/>
            </p:cNvSpPr>
            <p:nvPr/>
          </p:nvSpPr>
          <p:spPr bwMode="auto">
            <a:xfrm rot="-5400000">
              <a:off x="1584" y="1968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45" name="Line 115"/>
            <p:cNvSpPr>
              <a:spLocks noChangeShapeType="1"/>
            </p:cNvSpPr>
            <p:nvPr/>
          </p:nvSpPr>
          <p:spPr bwMode="auto">
            <a:xfrm rot="10800000">
              <a:off x="1584" y="1968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46" name="Line 116"/>
            <p:cNvSpPr>
              <a:spLocks noChangeShapeType="1"/>
            </p:cNvSpPr>
            <p:nvPr/>
          </p:nvSpPr>
          <p:spPr bwMode="auto">
            <a:xfrm rot="10800000">
              <a:off x="1488" y="2064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47" name="Line 117"/>
            <p:cNvSpPr>
              <a:spLocks noChangeShapeType="1"/>
            </p:cNvSpPr>
            <p:nvPr/>
          </p:nvSpPr>
          <p:spPr bwMode="auto">
            <a:xfrm rot="5400000">
              <a:off x="1488" y="2064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48" name="Line 118"/>
            <p:cNvSpPr>
              <a:spLocks noChangeShapeType="1"/>
            </p:cNvSpPr>
            <p:nvPr/>
          </p:nvSpPr>
          <p:spPr bwMode="auto">
            <a:xfrm rot="5400000" flipV="1">
              <a:off x="1728" y="1872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49" name="Line 119"/>
            <p:cNvSpPr>
              <a:spLocks noChangeShapeType="1"/>
            </p:cNvSpPr>
            <p:nvPr/>
          </p:nvSpPr>
          <p:spPr bwMode="auto">
            <a:xfrm rot="10800000">
              <a:off x="1632" y="1920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50" name="Line 120"/>
            <p:cNvSpPr>
              <a:spLocks noChangeShapeType="1"/>
            </p:cNvSpPr>
            <p:nvPr/>
          </p:nvSpPr>
          <p:spPr bwMode="auto">
            <a:xfrm rot="5400000">
              <a:off x="1632" y="1920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51" name="Line 121"/>
            <p:cNvSpPr>
              <a:spLocks noChangeShapeType="1"/>
            </p:cNvSpPr>
            <p:nvPr/>
          </p:nvSpPr>
          <p:spPr bwMode="auto">
            <a:xfrm rot="5400000">
              <a:off x="1728" y="1872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52" name="Line 122"/>
            <p:cNvSpPr>
              <a:spLocks noChangeShapeType="1"/>
            </p:cNvSpPr>
            <p:nvPr/>
          </p:nvSpPr>
          <p:spPr bwMode="auto">
            <a:xfrm rot="16200000" flipV="1">
              <a:off x="1440" y="2160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53" name="Line 123"/>
            <p:cNvSpPr>
              <a:spLocks noChangeShapeType="1"/>
            </p:cNvSpPr>
            <p:nvPr/>
          </p:nvSpPr>
          <p:spPr bwMode="auto">
            <a:xfrm rot="5400000" flipH="1" flipV="1">
              <a:off x="1440" y="2160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54" name="Oval 124" descr="Nogal"/>
            <p:cNvSpPr>
              <a:spLocks noChangeArrowheads="1"/>
            </p:cNvSpPr>
            <p:nvPr/>
          </p:nvSpPr>
          <p:spPr bwMode="auto">
            <a:xfrm>
              <a:off x="1488" y="1920"/>
              <a:ext cx="672" cy="672"/>
            </a:xfrm>
            <a:prstGeom prst="ellipse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055" name="Freeform 125"/>
            <p:cNvSpPr>
              <a:spLocks/>
            </p:cNvSpPr>
            <p:nvPr/>
          </p:nvSpPr>
          <p:spPr bwMode="auto">
            <a:xfrm>
              <a:off x="1484" y="2016"/>
              <a:ext cx="676" cy="579"/>
            </a:xfrm>
            <a:custGeom>
              <a:avLst/>
              <a:gdLst>
                <a:gd name="T0" fmla="*/ 103 w 676"/>
                <a:gd name="T1" fmla="*/ 3 h 579"/>
                <a:gd name="T2" fmla="*/ 102 w 676"/>
                <a:gd name="T3" fmla="*/ 2 h 579"/>
                <a:gd name="T4" fmla="*/ 100 w 676"/>
                <a:gd name="T5" fmla="*/ 3 h 579"/>
                <a:gd name="T6" fmla="*/ 100 w 676"/>
                <a:gd name="T7" fmla="*/ 2 h 579"/>
                <a:gd name="T8" fmla="*/ 573 w 676"/>
                <a:gd name="T9" fmla="*/ 2 h 579"/>
                <a:gd name="T10" fmla="*/ 585 w 676"/>
                <a:gd name="T11" fmla="*/ 15 h 579"/>
                <a:gd name="T12" fmla="*/ 630 w 676"/>
                <a:gd name="T13" fmla="*/ 79 h 579"/>
                <a:gd name="T14" fmla="*/ 639 w 676"/>
                <a:gd name="T15" fmla="*/ 97 h 579"/>
                <a:gd name="T16" fmla="*/ 648 w 676"/>
                <a:gd name="T17" fmla="*/ 115 h 579"/>
                <a:gd name="T18" fmla="*/ 654 w 676"/>
                <a:gd name="T19" fmla="*/ 133 h 579"/>
                <a:gd name="T20" fmla="*/ 660 w 676"/>
                <a:gd name="T21" fmla="*/ 151 h 579"/>
                <a:gd name="T22" fmla="*/ 666 w 676"/>
                <a:gd name="T23" fmla="*/ 169 h 579"/>
                <a:gd name="T24" fmla="*/ 672 w 676"/>
                <a:gd name="T25" fmla="*/ 199 h 579"/>
                <a:gd name="T26" fmla="*/ 676 w 676"/>
                <a:gd name="T27" fmla="*/ 240 h 579"/>
                <a:gd name="T28" fmla="*/ 657 w 676"/>
                <a:gd name="T29" fmla="*/ 335 h 579"/>
                <a:gd name="T30" fmla="*/ 651 w 676"/>
                <a:gd name="T31" fmla="*/ 356 h 579"/>
                <a:gd name="T32" fmla="*/ 643 w 676"/>
                <a:gd name="T33" fmla="*/ 377 h 579"/>
                <a:gd name="T34" fmla="*/ 640 w 676"/>
                <a:gd name="T35" fmla="*/ 387 h 579"/>
                <a:gd name="T36" fmla="*/ 624 w 676"/>
                <a:gd name="T37" fmla="*/ 405 h 579"/>
                <a:gd name="T38" fmla="*/ 597 w 676"/>
                <a:gd name="T39" fmla="*/ 450 h 579"/>
                <a:gd name="T40" fmla="*/ 579 w 676"/>
                <a:gd name="T41" fmla="*/ 473 h 579"/>
                <a:gd name="T42" fmla="*/ 558 w 676"/>
                <a:gd name="T43" fmla="*/ 491 h 579"/>
                <a:gd name="T44" fmla="*/ 516 w 676"/>
                <a:gd name="T45" fmla="*/ 519 h 579"/>
                <a:gd name="T46" fmla="*/ 468 w 676"/>
                <a:gd name="T47" fmla="*/ 546 h 579"/>
                <a:gd name="T48" fmla="*/ 447 w 676"/>
                <a:gd name="T49" fmla="*/ 554 h 579"/>
                <a:gd name="T50" fmla="*/ 439 w 676"/>
                <a:gd name="T51" fmla="*/ 557 h 579"/>
                <a:gd name="T52" fmla="*/ 400 w 676"/>
                <a:gd name="T53" fmla="*/ 566 h 579"/>
                <a:gd name="T54" fmla="*/ 379 w 676"/>
                <a:gd name="T55" fmla="*/ 573 h 579"/>
                <a:gd name="T56" fmla="*/ 276 w 676"/>
                <a:gd name="T57" fmla="*/ 570 h 579"/>
                <a:gd name="T58" fmla="*/ 229 w 676"/>
                <a:gd name="T59" fmla="*/ 558 h 579"/>
                <a:gd name="T60" fmla="*/ 202 w 676"/>
                <a:gd name="T61" fmla="*/ 545 h 579"/>
                <a:gd name="T62" fmla="*/ 156 w 676"/>
                <a:gd name="T63" fmla="*/ 521 h 579"/>
                <a:gd name="T64" fmla="*/ 118 w 676"/>
                <a:gd name="T65" fmla="*/ 494 h 579"/>
                <a:gd name="T66" fmla="*/ 75 w 676"/>
                <a:gd name="T67" fmla="*/ 453 h 579"/>
                <a:gd name="T68" fmla="*/ 39 w 676"/>
                <a:gd name="T69" fmla="*/ 395 h 579"/>
                <a:gd name="T70" fmla="*/ 10 w 676"/>
                <a:gd name="T71" fmla="*/ 323 h 579"/>
                <a:gd name="T72" fmla="*/ 6 w 676"/>
                <a:gd name="T73" fmla="*/ 296 h 579"/>
                <a:gd name="T74" fmla="*/ 3 w 676"/>
                <a:gd name="T75" fmla="*/ 260 h 579"/>
                <a:gd name="T76" fmla="*/ 9 w 676"/>
                <a:gd name="T77" fmla="*/ 173 h 579"/>
                <a:gd name="T78" fmla="*/ 16 w 676"/>
                <a:gd name="T79" fmla="*/ 135 h 579"/>
                <a:gd name="T80" fmla="*/ 24 w 676"/>
                <a:gd name="T81" fmla="*/ 117 h 579"/>
                <a:gd name="T82" fmla="*/ 34 w 676"/>
                <a:gd name="T83" fmla="*/ 99 h 579"/>
                <a:gd name="T84" fmla="*/ 66 w 676"/>
                <a:gd name="T85" fmla="*/ 40 h 579"/>
                <a:gd name="T86" fmla="*/ 96 w 676"/>
                <a:gd name="T87" fmla="*/ 6 h 579"/>
                <a:gd name="T88" fmla="*/ 103 w 676"/>
                <a:gd name="T89" fmla="*/ 3 h 57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6"/>
                <a:gd name="T136" fmla="*/ 0 h 579"/>
                <a:gd name="T137" fmla="*/ 676 w 676"/>
                <a:gd name="T138" fmla="*/ 579 h 57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6" h="579">
                  <a:moveTo>
                    <a:pt x="103" y="3"/>
                  </a:moveTo>
                  <a:cubicBezTo>
                    <a:pt x="107" y="4"/>
                    <a:pt x="98" y="2"/>
                    <a:pt x="102" y="2"/>
                  </a:cubicBezTo>
                  <a:cubicBezTo>
                    <a:pt x="102" y="2"/>
                    <a:pt x="100" y="5"/>
                    <a:pt x="100" y="3"/>
                  </a:cubicBezTo>
                  <a:cubicBezTo>
                    <a:pt x="99" y="5"/>
                    <a:pt x="100" y="2"/>
                    <a:pt x="100" y="2"/>
                  </a:cubicBezTo>
                  <a:cubicBezTo>
                    <a:pt x="99" y="0"/>
                    <a:pt x="555" y="1"/>
                    <a:pt x="573" y="2"/>
                  </a:cubicBezTo>
                  <a:cubicBezTo>
                    <a:pt x="578" y="6"/>
                    <a:pt x="579" y="13"/>
                    <a:pt x="585" y="15"/>
                  </a:cubicBezTo>
                  <a:cubicBezTo>
                    <a:pt x="604" y="34"/>
                    <a:pt x="614" y="58"/>
                    <a:pt x="630" y="79"/>
                  </a:cubicBezTo>
                  <a:cubicBezTo>
                    <a:pt x="631" y="85"/>
                    <a:pt x="635" y="92"/>
                    <a:pt x="639" y="97"/>
                  </a:cubicBezTo>
                  <a:cubicBezTo>
                    <a:pt x="640" y="103"/>
                    <a:pt x="644" y="110"/>
                    <a:pt x="648" y="115"/>
                  </a:cubicBezTo>
                  <a:cubicBezTo>
                    <a:pt x="649" y="121"/>
                    <a:pt x="651" y="127"/>
                    <a:pt x="654" y="133"/>
                  </a:cubicBezTo>
                  <a:cubicBezTo>
                    <a:pt x="655" y="139"/>
                    <a:pt x="657" y="145"/>
                    <a:pt x="660" y="151"/>
                  </a:cubicBezTo>
                  <a:cubicBezTo>
                    <a:pt x="661" y="157"/>
                    <a:pt x="663" y="163"/>
                    <a:pt x="666" y="169"/>
                  </a:cubicBezTo>
                  <a:cubicBezTo>
                    <a:pt x="668" y="179"/>
                    <a:pt x="672" y="199"/>
                    <a:pt x="672" y="199"/>
                  </a:cubicBezTo>
                  <a:cubicBezTo>
                    <a:pt x="673" y="213"/>
                    <a:pt x="675" y="226"/>
                    <a:pt x="676" y="240"/>
                  </a:cubicBezTo>
                  <a:cubicBezTo>
                    <a:pt x="675" y="265"/>
                    <a:pt x="669" y="291"/>
                    <a:pt x="657" y="335"/>
                  </a:cubicBezTo>
                  <a:cubicBezTo>
                    <a:pt x="656" y="342"/>
                    <a:pt x="654" y="350"/>
                    <a:pt x="651" y="356"/>
                  </a:cubicBezTo>
                  <a:cubicBezTo>
                    <a:pt x="650" y="362"/>
                    <a:pt x="646" y="371"/>
                    <a:pt x="643" y="377"/>
                  </a:cubicBezTo>
                  <a:cubicBezTo>
                    <a:pt x="642" y="383"/>
                    <a:pt x="648" y="372"/>
                    <a:pt x="640" y="387"/>
                  </a:cubicBezTo>
                  <a:cubicBezTo>
                    <a:pt x="638" y="396"/>
                    <a:pt x="628" y="397"/>
                    <a:pt x="624" y="405"/>
                  </a:cubicBezTo>
                  <a:cubicBezTo>
                    <a:pt x="622" y="417"/>
                    <a:pt x="607" y="442"/>
                    <a:pt x="597" y="450"/>
                  </a:cubicBezTo>
                  <a:cubicBezTo>
                    <a:pt x="593" y="457"/>
                    <a:pt x="585" y="468"/>
                    <a:pt x="579" y="473"/>
                  </a:cubicBezTo>
                  <a:cubicBezTo>
                    <a:pt x="575" y="479"/>
                    <a:pt x="564" y="487"/>
                    <a:pt x="558" y="491"/>
                  </a:cubicBezTo>
                  <a:cubicBezTo>
                    <a:pt x="547" y="504"/>
                    <a:pt x="531" y="510"/>
                    <a:pt x="516" y="519"/>
                  </a:cubicBezTo>
                  <a:cubicBezTo>
                    <a:pt x="508" y="529"/>
                    <a:pt x="480" y="544"/>
                    <a:pt x="468" y="546"/>
                  </a:cubicBezTo>
                  <a:cubicBezTo>
                    <a:pt x="462" y="551"/>
                    <a:pt x="455" y="553"/>
                    <a:pt x="447" y="554"/>
                  </a:cubicBezTo>
                  <a:cubicBezTo>
                    <a:pt x="435" y="560"/>
                    <a:pt x="448" y="555"/>
                    <a:pt x="439" y="557"/>
                  </a:cubicBezTo>
                  <a:cubicBezTo>
                    <a:pt x="428" y="563"/>
                    <a:pt x="412" y="565"/>
                    <a:pt x="400" y="566"/>
                  </a:cubicBezTo>
                  <a:cubicBezTo>
                    <a:pt x="392" y="569"/>
                    <a:pt x="388" y="572"/>
                    <a:pt x="379" y="573"/>
                  </a:cubicBezTo>
                  <a:cubicBezTo>
                    <a:pt x="345" y="579"/>
                    <a:pt x="309" y="572"/>
                    <a:pt x="276" y="570"/>
                  </a:cubicBezTo>
                  <a:cubicBezTo>
                    <a:pt x="259" y="570"/>
                    <a:pt x="241" y="560"/>
                    <a:pt x="229" y="558"/>
                  </a:cubicBezTo>
                  <a:cubicBezTo>
                    <a:pt x="223" y="557"/>
                    <a:pt x="202" y="545"/>
                    <a:pt x="202" y="545"/>
                  </a:cubicBezTo>
                  <a:cubicBezTo>
                    <a:pt x="181" y="535"/>
                    <a:pt x="175" y="534"/>
                    <a:pt x="156" y="521"/>
                  </a:cubicBezTo>
                  <a:cubicBezTo>
                    <a:pt x="144" y="513"/>
                    <a:pt x="130" y="501"/>
                    <a:pt x="118" y="494"/>
                  </a:cubicBezTo>
                  <a:cubicBezTo>
                    <a:pt x="111" y="483"/>
                    <a:pt x="87" y="460"/>
                    <a:pt x="75" y="453"/>
                  </a:cubicBezTo>
                  <a:cubicBezTo>
                    <a:pt x="63" y="434"/>
                    <a:pt x="49" y="416"/>
                    <a:pt x="39" y="395"/>
                  </a:cubicBezTo>
                  <a:cubicBezTo>
                    <a:pt x="28" y="371"/>
                    <a:pt x="23" y="348"/>
                    <a:pt x="10" y="323"/>
                  </a:cubicBezTo>
                  <a:cubicBezTo>
                    <a:pt x="9" y="314"/>
                    <a:pt x="9" y="304"/>
                    <a:pt x="6" y="296"/>
                  </a:cubicBezTo>
                  <a:cubicBezTo>
                    <a:pt x="5" y="284"/>
                    <a:pt x="0" y="272"/>
                    <a:pt x="3" y="260"/>
                  </a:cubicBezTo>
                  <a:cubicBezTo>
                    <a:pt x="4" y="229"/>
                    <a:pt x="3" y="203"/>
                    <a:pt x="9" y="173"/>
                  </a:cubicBezTo>
                  <a:cubicBezTo>
                    <a:pt x="10" y="163"/>
                    <a:pt x="11" y="144"/>
                    <a:pt x="16" y="135"/>
                  </a:cubicBezTo>
                  <a:cubicBezTo>
                    <a:pt x="17" y="128"/>
                    <a:pt x="21" y="124"/>
                    <a:pt x="24" y="117"/>
                  </a:cubicBezTo>
                  <a:cubicBezTo>
                    <a:pt x="25" y="110"/>
                    <a:pt x="31" y="105"/>
                    <a:pt x="34" y="99"/>
                  </a:cubicBezTo>
                  <a:cubicBezTo>
                    <a:pt x="39" y="78"/>
                    <a:pt x="51" y="55"/>
                    <a:pt x="66" y="40"/>
                  </a:cubicBezTo>
                  <a:cubicBezTo>
                    <a:pt x="77" y="29"/>
                    <a:pt x="81" y="15"/>
                    <a:pt x="96" y="6"/>
                  </a:cubicBezTo>
                  <a:cubicBezTo>
                    <a:pt x="100" y="0"/>
                    <a:pt x="101" y="8"/>
                    <a:pt x="103" y="3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56" name="Oval 126"/>
            <p:cNvSpPr>
              <a:spLocks noChangeArrowheads="1"/>
            </p:cNvSpPr>
            <p:nvPr/>
          </p:nvSpPr>
          <p:spPr bwMode="auto">
            <a:xfrm>
              <a:off x="1485" y="1920"/>
              <a:ext cx="672" cy="67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7899" name="Group 127"/>
          <p:cNvGrpSpPr>
            <a:grpSpLocks/>
          </p:cNvGrpSpPr>
          <p:nvPr/>
        </p:nvGrpSpPr>
        <p:grpSpPr bwMode="auto">
          <a:xfrm>
            <a:off x="3886200" y="3657600"/>
            <a:ext cx="1219200" cy="1219200"/>
            <a:chOff x="1440" y="1872"/>
            <a:chExt cx="768" cy="768"/>
          </a:xfrm>
        </p:grpSpPr>
        <p:sp>
          <p:nvSpPr>
            <p:cNvPr id="38025" name="Oval 128" descr="Madera"/>
            <p:cNvSpPr>
              <a:spLocks noChangeArrowheads="1"/>
            </p:cNvSpPr>
            <p:nvPr/>
          </p:nvSpPr>
          <p:spPr bwMode="auto">
            <a:xfrm>
              <a:off x="1440" y="1872"/>
              <a:ext cx="768" cy="768"/>
            </a:xfrm>
            <a:prstGeom prst="ellipse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026" name="Line 129"/>
            <p:cNvSpPr>
              <a:spLocks noChangeShapeType="1"/>
            </p:cNvSpPr>
            <p:nvPr/>
          </p:nvSpPr>
          <p:spPr bwMode="auto">
            <a:xfrm>
              <a:off x="1824" y="1872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27" name="Line 130"/>
            <p:cNvSpPr>
              <a:spLocks noChangeShapeType="1"/>
            </p:cNvSpPr>
            <p:nvPr/>
          </p:nvSpPr>
          <p:spPr bwMode="auto">
            <a:xfrm rot="-5400000">
              <a:off x="1824" y="1872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28" name="Line 131"/>
            <p:cNvSpPr>
              <a:spLocks noChangeShapeType="1"/>
            </p:cNvSpPr>
            <p:nvPr/>
          </p:nvSpPr>
          <p:spPr bwMode="auto">
            <a:xfrm rot="-5400000">
              <a:off x="1584" y="1968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29" name="Line 132"/>
            <p:cNvSpPr>
              <a:spLocks noChangeShapeType="1"/>
            </p:cNvSpPr>
            <p:nvPr/>
          </p:nvSpPr>
          <p:spPr bwMode="auto">
            <a:xfrm rot="10800000">
              <a:off x="1584" y="1968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30" name="Line 133"/>
            <p:cNvSpPr>
              <a:spLocks noChangeShapeType="1"/>
            </p:cNvSpPr>
            <p:nvPr/>
          </p:nvSpPr>
          <p:spPr bwMode="auto">
            <a:xfrm rot="10800000">
              <a:off x="1488" y="2064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31" name="Line 134"/>
            <p:cNvSpPr>
              <a:spLocks noChangeShapeType="1"/>
            </p:cNvSpPr>
            <p:nvPr/>
          </p:nvSpPr>
          <p:spPr bwMode="auto">
            <a:xfrm rot="5400000">
              <a:off x="1488" y="2064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32" name="Line 135"/>
            <p:cNvSpPr>
              <a:spLocks noChangeShapeType="1"/>
            </p:cNvSpPr>
            <p:nvPr/>
          </p:nvSpPr>
          <p:spPr bwMode="auto">
            <a:xfrm rot="5400000" flipV="1">
              <a:off x="1728" y="1872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33" name="Line 136"/>
            <p:cNvSpPr>
              <a:spLocks noChangeShapeType="1"/>
            </p:cNvSpPr>
            <p:nvPr/>
          </p:nvSpPr>
          <p:spPr bwMode="auto">
            <a:xfrm rot="10800000">
              <a:off x="1632" y="1920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34" name="Line 137"/>
            <p:cNvSpPr>
              <a:spLocks noChangeShapeType="1"/>
            </p:cNvSpPr>
            <p:nvPr/>
          </p:nvSpPr>
          <p:spPr bwMode="auto">
            <a:xfrm rot="5400000">
              <a:off x="1632" y="1920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35" name="Line 138"/>
            <p:cNvSpPr>
              <a:spLocks noChangeShapeType="1"/>
            </p:cNvSpPr>
            <p:nvPr/>
          </p:nvSpPr>
          <p:spPr bwMode="auto">
            <a:xfrm rot="5400000">
              <a:off x="1728" y="1872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36" name="Line 139"/>
            <p:cNvSpPr>
              <a:spLocks noChangeShapeType="1"/>
            </p:cNvSpPr>
            <p:nvPr/>
          </p:nvSpPr>
          <p:spPr bwMode="auto">
            <a:xfrm rot="16200000" flipV="1">
              <a:off x="1440" y="2160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37" name="Line 140"/>
            <p:cNvSpPr>
              <a:spLocks noChangeShapeType="1"/>
            </p:cNvSpPr>
            <p:nvPr/>
          </p:nvSpPr>
          <p:spPr bwMode="auto">
            <a:xfrm rot="5400000" flipH="1" flipV="1">
              <a:off x="1440" y="2160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38" name="Oval 141" descr="Nogal"/>
            <p:cNvSpPr>
              <a:spLocks noChangeArrowheads="1"/>
            </p:cNvSpPr>
            <p:nvPr/>
          </p:nvSpPr>
          <p:spPr bwMode="auto">
            <a:xfrm>
              <a:off x="1488" y="1920"/>
              <a:ext cx="672" cy="672"/>
            </a:xfrm>
            <a:prstGeom prst="ellipse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039" name="Freeform 142"/>
            <p:cNvSpPr>
              <a:spLocks/>
            </p:cNvSpPr>
            <p:nvPr/>
          </p:nvSpPr>
          <p:spPr bwMode="auto">
            <a:xfrm>
              <a:off x="1484" y="2016"/>
              <a:ext cx="676" cy="579"/>
            </a:xfrm>
            <a:custGeom>
              <a:avLst/>
              <a:gdLst>
                <a:gd name="T0" fmla="*/ 103 w 676"/>
                <a:gd name="T1" fmla="*/ 3 h 579"/>
                <a:gd name="T2" fmla="*/ 102 w 676"/>
                <a:gd name="T3" fmla="*/ 2 h 579"/>
                <a:gd name="T4" fmla="*/ 100 w 676"/>
                <a:gd name="T5" fmla="*/ 3 h 579"/>
                <a:gd name="T6" fmla="*/ 100 w 676"/>
                <a:gd name="T7" fmla="*/ 2 h 579"/>
                <a:gd name="T8" fmla="*/ 573 w 676"/>
                <a:gd name="T9" fmla="*/ 2 h 579"/>
                <a:gd name="T10" fmla="*/ 585 w 676"/>
                <a:gd name="T11" fmla="*/ 15 h 579"/>
                <a:gd name="T12" fmla="*/ 630 w 676"/>
                <a:gd name="T13" fmla="*/ 79 h 579"/>
                <a:gd name="T14" fmla="*/ 639 w 676"/>
                <a:gd name="T15" fmla="*/ 97 h 579"/>
                <a:gd name="T16" fmla="*/ 648 w 676"/>
                <a:gd name="T17" fmla="*/ 115 h 579"/>
                <a:gd name="T18" fmla="*/ 654 w 676"/>
                <a:gd name="T19" fmla="*/ 133 h 579"/>
                <a:gd name="T20" fmla="*/ 660 w 676"/>
                <a:gd name="T21" fmla="*/ 151 h 579"/>
                <a:gd name="T22" fmla="*/ 666 w 676"/>
                <a:gd name="T23" fmla="*/ 169 h 579"/>
                <a:gd name="T24" fmla="*/ 672 w 676"/>
                <a:gd name="T25" fmla="*/ 199 h 579"/>
                <a:gd name="T26" fmla="*/ 676 w 676"/>
                <a:gd name="T27" fmla="*/ 240 h 579"/>
                <a:gd name="T28" fmla="*/ 657 w 676"/>
                <a:gd name="T29" fmla="*/ 335 h 579"/>
                <a:gd name="T30" fmla="*/ 651 w 676"/>
                <a:gd name="T31" fmla="*/ 356 h 579"/>
                <a:gd name="T32" fmla="*/ 643 w 676"/>
                <a:gd name="T33" fmla="*/ 377 h 579"/>
                <a:gd name="T34" fmla="*/ 640 w 676"/>
                <a:gd name="T35" fmla="*/ 387 h 579"/>
                <a:gd name="T36" fmla="*/ 624 w 676"/>
                <a:gd name="T37" fmla="*/ 405 h 579"/>
                <a:gd name="T38" fmla="*/ 597 w 676"/>
                <a:gd name="T39" fmla="*/ 450 h 579"/>
                <a:gd name="T40" fmla="*/ 579 w 676"/>
                <a:gd name="T41" fmla="*/ 473 h 579"/>
                <a:gd name="T42" fmla="*/ 558 w 676"/>
                <a:gd name="T43" fmla="*/ 491 h 579"/>
                <a:gd name="T44" fmla="*/ 516 w 676"/>
                <a:gd name="T45" fmla="*/ 519 h 579"/>
                <a:gd name="T46" fmla="*/ 468 w 676"/>
                <a:gd name="T47" fmla="*/ 546 h 579"/>
                <a:gd name="T48" fmla="*/ 447 w 676"/>
                <a:gd name="T49" fmla="*/ 554 h 579"/>
                <a:gd name="T50" fmla="*/ 439 w 676"/>
                <a:gd name="T51" fmla="*/ 557 h 579"/>
                <a:gd name="T52" fmla="*/ 400 w 676"/>
                <a:gd name="T53" fmla="*/ 566 h 579"/>
                <a:gd name="T54" fmla="*/ 379 w 676"/>
                <a:gd name="T55" fmla="*/ 573 h 579"/>
                <a:gd name="T56" fmla="*/ 276 w 676"/>
                <a:gd name="T57" fmla="*/ 570 h 579"/>
                <a:gd name="T58" fmla="*/ 229 w 676"/>
                <a:gd name="T59" fmla="*/ 558 h 579"/>
                <a:gd name="T60" fmla="*/ 202 w 676"/>
                <a:gd name="T61" fmla="*/ 545 h 579"/>
                <a:gd name="T62" fmla="*/ 156 w 676"/>
                <a:gd name="T63" fmla="*/ 521 h 579"/>
                <a:gd name="T64" fmla="*/ 118 w 676"/>
                <a:gd name="T65" fmla="*/ 494 h 579"/>
                <a:gd name="T66" fmla="*/ 75 w 676"/>
                <a:gd name="T67" fmla="*/ 453 h 579"/>
                <a:gd name="T68" fmla="*/ 39 w 676"/>
                <a:gd name="T69" fmla="*/ 395 h 579"/>
                <a:gd name="T70" fmla="*/ 10 w 676"/>
                <a:gd name="T71" fmla="*/ 323 h 579"/>
                <a:gd name="T72" fmla="*/ 6 w 676"/>
                <a:gd name="T73" fmla="*/ 296 h 579"/>
                <a:gd name="T74" fmla="*/ 3 w 676"/>
                <a:gd name="T75" fmla="*/ 260 h 579"/>
                <a:gd name="T76" fmla="*/ 9 w 676"/>
                <a:gd name="T77" fmla="*/ 173 h 579"/>
                <a:gd name="T78" fmla="*/ 16 w 676"/>
                <a:gd name="T79" fmla="*/ 135 h 579"/>
                <a:gd name="T80" fmla="*/ 24 w 676"/>
                <a:gd name="T81" fmla="*/ 117 h 579"/>
                <a:gd name="T82" fmla="*/ 34 w 676"/>
                <a:gd name="T83" fmla="*/ 99 h 579"/>
                <a:gd name="T84" fmla="*/ 66 w 676"/>
                <a:gd name="T85" fmla="*/ 40 h 579"/>
                <a:gd name="T86" fmla="*/ 96 w 676"/>
                <a:gd name="T87" fmla="*/ 6 h 579"/>
                <a:gd name="T88" fmla="*/ 103 w 676"/>
                <a:gd name="T89" fmla="*/ 3 h 57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6"/>
                <a:gd name="T136" fmla="*/ 0 h 579"/>
                <a:gd name="T137" fmla="*/ 676 w 676"/>
                <a:gd name="T138" fmla="*/ 579 h 57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6" h="579">
                  <a:moveTo>
                    <a:pt x="103" y="3"/>
                  </a:moveTo>
                  <a:cubicBezTo>
                    <a:pt x="107" y="4"/>
                    <a:pt x="98" y="2"/>
                    <a:pt x="102" y="2"/>
                  </a:cubicBezTo>
                  <a:cubicBezTo>
                    <a:pt x="102" y="2"/>
                    <a:pt x="100" y="5"/>
                    <a:pt x="100" y="3"/>
                  </a:cubicBezTo>
                  <a:cubicBezTo>
                    <a:pt x="99" y="5"/>
                    <a:pt x="100" y="2"/>
                    <a:pt x="100" y="2"/>
                  </a:cubicBezTo>
                  <a:cubicBezTo>
                    <a:pt x="99" y="0"/>
                    <a:pt x="555" y="1"/>
                    <a:pt x="573" y="2"/>
                  </a:cubicBezTo>
                  <a:cubicBezTo>
                    <a:pt x="578" y="6"/>
                    <a:pt x="579" y="13"/>
                    <a:pt x="585" y="15"/>
                  </a:cubicBezTo>
                  <a:cubicBezTo>
                    <a:pt x="604" y="34"/>
                    <a:pt x="614" y="58"/>
                    <a:pt x="630" y="79"/>
                  </a:cubicBezTo>
                  <a:cubicBezTo>
                    <a:pt x="631" y="85"/>
                    <a:pt x="635" y="92"/>
                    <a:pt x="639" y="97"/>
                  </a:cubicBezTo>
                  <a:cubicBezTo>
                    <a:pt x="640" y="103"/>
                    <a:pt x="644" y="110"/>
                    <a:pt x="648" y="115"/>
                  </a:cubicBezTo>
                  <a:cubicBezTo>
                    <a:pt x="649" y="121"/>
                    <a:pt x="651" y="127"/>
                    <a:pt x="654" y="133"/>
                  </a:cubicBezTo>
                  <a:cubicBezTo>
                    <a:pt x="655" y="139"/>
                    <a:pt x="657" y="145"/>
                    <a:pt x="660" y="151"/>
                  </a:cubicBezTo>
                  <a:cubicBezTo>
                    <a:pt x="661" y="157"/>
                    <a:pt x="663" y="163"/>
                    <a:pt x="666" y="169"/>
                  </a:cubicBezTo>
                  <a:cubicBezTo>
                    <a:pt x="668" y="179"/>
                    <a:pt x="672" y="199"/>
                    <a:pt x="672" y="199"/>
                  </a:cubicBezTo>
                  <a:cubicBezTo>
                    <a:pt x="673" y="213"/>
                    <a:pt x="675" y="226"/>
                    <a:pt x="676" y="240"/>
                  </a:cubicBezTo>
                  <a:cubicBezTo>
                    <a:pt x="675" y="265"/>
                    <a:pt x="669" y="291"/>
                    <a:pt x="657" y="335"/>
                  </a:cubicBezTo>
                  <a:cubicBezTo>
                    <a:pt x="656" y="342"/>
                    <a:pt x="654" y="350"/>
                    <a:pt x="651" y="356"/>
                  </a:cubicBezTo>
                  <a:cubicBezTo>
                    <a:pt x="650" y="362"/>
                    <a:pt x="646" y="371"/>
                    <a:pt x="643" y="377"/>
                  </a:cubicBezTo>
                  <a:cubicBezTo>
                    <a:pt x="642" y="383"/>
                    <a:pt x="648" y="372"/>
                    <a:pt x="640" y="387"/>
                  </a:cubicBezTo>
                  <a:cubicBezTo>
                    <a:pt x="638" y="396"/>
                    <a:pt x="628" y="397"/>
                    <a:pt x="624" y="405"/>
                  </a:cubicBezTo>
                  <a:cubicBezTo>
                    <a:pt x="622" y="417"/>
                    <a:pt x="607" y="442"/>
                    <a:pt x="597" y="450"/>
                  </a:cubicBezTo>
                  <a:cubicBezTo>
                    <a:pt x="593" y="457"/>
                    <a:pt x="585" y="468"/>
                    <a:pt x="579" y="473"/>
                  </a:cubicBezTo>
                  <a:cubicBezTo>
                    <a:pt x="575" y="479"/>
                    <a:pt x="564" y="487"/>
                    <a:pt x="558" y="491"/>
                  </a:cubicBezTo>
                  <a:cubicBezTo>
                    <a:pt x="547" y="504"/>
                    <a:pt x="531" y="510"/>
                    <a:pt x="516" y="519"/>
                  </a:cubicBezTo>
                  <a:cubicBezTo>
                    <a:pt x="508" y="529"/>
                    <a:pt x="480" y="544"/>
                    <a:pt x="468" y="546"/>
                  </a:cubicBezTo>
                  <a:cubicBezTo>
                    <a:pt x="462" y="551"/>
                    <a:pt x="455" y="553"/>
                    <a:pt x="447" y="554"/>
                  </a:cubicBezTo>
                  <a:cubicBezTo>
                    <a:pt x="435" y="560"/>
                    <a:pt x="448" y="555"/>
                    <a:pt x="439" y="557"/>
                  </a:cubicBezTo>
                  <a:cubicBezTo>
                    <a:pt x="428" y="563"/>
                    <a:pt x="412" y="565"/>
                    <a:pt x="400" y="566"/>
                  </a:cubicBezTo>
                  <a:cubicBezTo>
                    <a:pt x="392" y="569"/>
                    <a:pt x="388" y="572"/>
                    <a:pt x="379" y="573"/>
                  </a:cubicBezTo>
                  <a:cubicBezTo>
                    <a:pt x="345" y="579"/>
                    <a:pt x="309" y="572"/>
                    <a:pt x="276" y="570"/>
                  </a:cubicBezTo>
                  <a:cubicBezTo>
                    <a:pt x="259" y="570"/>
                    <a:pt x="241" y="560"/>
                    <a:pt x="229" y="558"/>
                  </a:cubicBezTo>
                  <a:cubicBezTo>
                    <a:pt x="223" y="557"/>
                    <a:pt x="202" y="545"/>
                    <a:pt x="202" y="545"/>
                  </a:cubicBezTo>
                  <a:cubicBezTo>
                    <a:pt x="181" y="535"/>
                    <a:pt x="175" y="534"/>
                    <a:pt x="156" y="521"/>
                  </a:cubicBezTo>
                  <a:cubicBezTo>
                    <a:pt x="144" y="513"/>
                    <a:pt x="130" y="501"/>
                    <a:pt x="118" y="494"/>
                  </a:cubicBezTo>
                  <a:cubicBezTo>
                    <a:pt x="111" y="483"/>
                    <a:pt x="87" y="460"/>
                    <a:pt x="75" y="453"/>
                  </a:cubicBezTo>
                  <a:cubicBezTo>
                    <a:pt x="63" y="434"/>
                    <a:pt x="49" y="416"/>
                    <a:pt x="39" y="395"/>
                  </a:cubicBezTo>
                  <a:cubicBezTo>
                    <a:pt x="28" y="371"/>
                    <a:pt x="23" y="348"/>
                    <a:pt x="10" y="323"/>
                  </a:cubicBezTo>
                  <a:cubicBezTo>
                    <a:pt x="9" y="314"/>
                    <a:pt x="9" y="304"/>
                    <a:pt x="6" y="296"/>
                  </a:cubicBezTo>
                  <a:cubicBezTo>
                    <a:pt x="5" y="284"/>
                    <a:pt x="0" y="272"/>
                    <a:pt x="3" y="260"/>
                  </a:cubicBezTo>
                  <a:cubicBezTo>
                    <a:pt x="4" y="229"/>
                    <a:pt x="3" y="203"/>
                    <a:pt x="9" y="173"/>
                  </a:cubicBezTo>
                  <a:cubicBezTo>
                    <a:pt x="10" y="163"/>
                    <a:pt x="11" y="144"/>
                    <a:pt x="16" y="135"/>
                  </a:cubicBezTo>
                  <a:cubicBezTo>
                    <a:pt x="17" y="128"/>
                    <a:pt x="21" y="124"/>
                    <a:pt x="24" y="117"/>
                  </a:cubicBezTo>
                  <a:cubicBezTo>
                    <a:pt x="25" y="110"/>
                    <a:pt x="31" y="105"/>
                    <a:pt x="34" y="99"/>
                  </a:cubicBezTo>
                  <a:cubicBezTo>
                    <a:pt x="39" y="78"/>
                    <a:pt x="51" y="55"/>
                    <a:pt x="66" y="40"/>
                  </a:cubicBezTo>
                  <a:cubicBezTo>
                    <a:pt x="77" y="29"/>
                    <a:pt x="81" y="15"/>
                    <a:pt x="96" y="6"/>
                  </a:cubicBezTo>
                  <a:cubicBezTo>
                    <a:pt x="100" y="0"/>
                    <a:pt x="101" y="8"/>
                    <a:pt x="103" y="3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40" name="Oval 143"/>
            <p:cNvSpPr>
              <a:spLocks noChangeArrowheads="1"/>
            </p:cNvSpPr>
            <p:nvPr/>
          </p:nvSpPr>
          <p:spPr bwMode="auto">
            <a:xfrm>
              <a:off x="1485" y="1920"/>
              <a:ext cx="672" cy="67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7900" name="Group 144"/>
          <p:cNvGrpSpPr>
            <a:grpSpLocks/>
          </p:cNvGrpSpPr>
          <p:nvPr/>
        </p:nvGrpSpPr>
        <p:grpSpPr bwMode="auto">
          <a:xfrm>
            <a:off x="3276600" y="2590800"/>
            <a:ext cx="1219200" cy="1219200"/>
            <a:chOff x="1824" y="1200"/>
            <a:chExt cx="768" cy="768"/>
          </a:xfrm>
        </p:grpSpPr>
        <p:sp>
          <p:nvSpPr>
            <p:cNvPr id="38009" name="Oval 145" descr="Madera"/>
            <p:cNvSpPr>
              <a:spLocks noChangeArrowheads="1"/>
            </p:cNvSpPr>
            <p:nvPr/>
          </p:nvSpPr>
          <p:spPr bwMode="auto">
            <a:xfrm>
              <a:off x="1824" y="1200"/>
              <a:ext cx="768" cy="768"/>
            </a:xfrm>
            <a:prstGeom prst="ellipse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010" name="Line 146"/>
            <p:cNvSpPr>
              <a:spLocks noChangeShapeType="1"/>
            </p:cNvSpPr>
            <p:nvPr/>
          </p:nvSpPr>
          <p:spPr bwMode="auto">
            <a:xfrm>
              <a:off x="2208" y="1200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11" name="Line 147"/>
            <p:cNvSpPr>
              <a:spLocks noChangeShapeType="1"/>
            </p:cNvSpPr>
            <p:nvPr/>
          </p:nvSpPr>
          <p:spPr bwMode="auto">
            <a:xfrm rot="-5400000">
              <a:off x="2208" y="1200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12" name="Line 148"/>
            <p:cNvSpPr>
              <a:spLocks noChangeShapeType="1"/>
            </p:cNvSpPr>
            <p:nvPr/>
          </p:nvSpPr>
          <p:spPr bwMode="auto">
            <a:xfrm rot="-5400000">
              <a:off x="1968" y="1296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13" name="Line 149"/>
            <p:cNvSpPr>
              <a:spLocks noChangeShapeType="1"/>
            </p:cNvSpPr>
            <p:nvPr/>
          </p:nvSpPr>
          <p:spPr bwMode="auto">
            <a:xfrm rot="10800000">
              <a:off x="1968" y="1296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14" name="Line 150"/>
            <p:cNvSpPr>
              <a:spLocks noChangeShapeType="1"/>
            </p:cNvSpPr>
            <p:nvPr/>
          </p:nvSpPr>
          <p:spPr bwMode="auto">
            <a:xfrm rot="10800000">
              <a:off x="1872" y="1392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15" name="Line 151"/>
            <p:cNvSpPr>
              <a:spLocks noChangeShapeType="1"/>
            </p:cNvSpPr>
            <p:nvPr/>
          </p:nvSpPr>
          <p:spPr bwMode="auto">
            <a:xfrm rot="5400000">
              <a:off x="1872" y="1392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16" name="Line 152"/>
            <p:cNvSpPr>
              <a:spLocks noChangeShapeType="1"/>
            </p:cNvSpPr>
            <p:nvPr/>
          </p:nvSpPr>
          <p:spPr bwMode="auto">
            <a:xfrm rot="5400000" flipV="1">
              <a:off x="2112" y="1200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17" name="Line 153"/>
            <p:cNvSpPr>
              <a:spLocks noChangeShapeType="1"/>
            </p:cNvSpPr>
            <p:nvPr/>
          </p:nvSpPr>
          <p:spPr bwMode="auto">
            <a:xfrm rot="10800000">
              <a:off x="2016" y="1248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18" name="Line 154"/>
            <p:cNvSpPr>
              <a:spLocks noChangeShapeType="1"/>
            </p:cNvSpPr>
            <p:nvPr/>
          </p:nvSpPr>
          <p:spPr bwMode="auto">
            <a:xfrm rot="5400000">
              <a:off x="2016" y="1248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19" name="Line 155"/>
            <p:cNvSpPr>
              <a:spLocks noChangeShapeType="1"/>
            </p:cNvSpPr>
            <p:nvPr/>
          </p:nvSpPr>
          <p:spPr bwMode="auto">
            <a:xfrm rot="5400000">
              <a:off x="2112" y="1200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20" name="Line 156"/>
            <p:cNvSpPr>
              <a:spLocks noChangeShapeType="1"/>
            </p:cNvSpPr>
            <p:nvPr/>
          </p:nvSpPr>
          <p:spPr bwMode="auto">
            <a:xfrm rot="16200000" flipV="1">
              <a:off x="1824" y="1488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21" name="Line 157"/>
            <p:cNvSpPr>
              <a:spLocks noChangeShapeType="1"/>
            </p:cNvSpPr>
            <p:nvPr/>
          </p:nvSpPr>
          <p:spPr bwMode="auto">
            <a:xfrm rot="5400000" flipH="1" flipV="1">
              <a:off x="1824" y="1488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22" name="Oval 158" descr="Nogal"/>
            <p:cNvSpPr>
              <a:spLocks noChangeArrowheads="1"/>
            </p:cNvSpPr>
            <p:nvPr/>
          </p:nvSpPr>
          <p:spPr bwMode="auto">
            <a:xfrm>
              <a:off x="1872" y="1248"/>
              <a:ext cx="672" cy="672"/>
            </a:xfrm>
            <a:prstGeom prst="ellipse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023" name="Freeform 159"/>
            <p:cNvSpPr>
              <a:spLocks/>
            </p:cNvSpPr>
            <p:nvPr/>
          </p:nvSpPr>
          <p:spPr bwMode="auto">
            <a:xfrm>
              <a:off x="1868" y="1344"/>
              <a:ext cx="676" cy="579"/>
            </a:xfrm>
            <a:custGeom>
              <a:avLst/>
              <a:gdLst>
                <a:gd name="T0" fmla="*/ 103 w 676"/>
                <a:gd name="T1" fmla="*/ 3 h 579"/>
                <a:gd name="T2" fmla="*/ 102 w 676"/>
                <a:gd name="T3" fmla="*/ 2 h 579"/>
                <a:gd name="T4" fmla="*/ 100 w 676"/>
                <a:gd name="T5" fmla="*/ 3 h 579"/>
                <a:gd name="T6" fmla="*/ 100 w 676"/>
                <a:gd name="T7" fmla="*/ 2 h 579"/>
                <a:gd name="T8" fmla="*/ 573 w 676"/>
                <a:gd name="T9" fmla="*/ 2 h 579"/>
                <a:gd name="T10" fmla="*/ 585 w 676"/>
                <a:gd name="T11" fmla="*/ 15 h 579"/>
                <a:gd name="T12" fmla="*/ 630 w 676"/>
                <a:gd name="T13" fmla="*/ 79 h 579"/>
                <a:gd name="T14" fmla="*/ 639 w 676"/>
                <a:gd name="T15" fmla="*/ 97 h 579"/>
                <a:gd name="T16" fmla="*/ 648 w 676"/>
                <a:gd name="T17" fmla="*/ 115 h 579"/>
                <a:gd name="T18" fmla="*/ 654 w 676"/>
                <a:gd name="T19" fmla="*/ 133 h 579"/>
                <a:gd name="T20" fmla="*/ 660 w 676"/>
                <a:gd name="T21" fmla="*/ 151 h 579"/>
                <a:gd name="T22" fmla="*/ 666 w 676"/>
                <a:gd name="T23" fmla="*/ 169 h 579"/>
                <a:gd name="T24" fmla="*/ 672 w 676"/>
                <a:gd name="T25" fmla="*/ 199 h 579"/>
                <a:gd name="T26" fmla="*/ 676 w 676"/>
                <a:gd name="T27" fmla="*/ 240 h 579"/>
                <a:gd name="T28" fmla="*/ 657 w 676"/>
                <a:gd name="T29" fmla="*/ 335 h 579"/>
                <a:gd name="T30" fmla="*/ 651 w 676"/>
                <a:gd name="T31" fmla="*/ 356 h 579"/>
                <a:gd name="T32" fmla="*/ 643 w 676"/>
                <a:gd name="T33" fmla="*/ 377 h 579"/>
                <a:gd name="T34" fmla="*/ 640 w 676"/>
                <a:gd name="T35" fmla="*/ 387 h 579"/>
                <a:gd name="T36" fmla="*/ 624 w 676"/>
                <a:gd name="T37" fmla="*/ 405 h 579"/>
                <a:gd name="T38" fmla="*/ 597 w 676"/>
                <a:gd name="T39" fmla="*/ 450 h 579"/>
                <a:gd name="T40" fmla="*/ 579 w 676"/>
                <a:gd name="T41" fmla="*/ 473 h 579"/>
                <a:gd name="T42" fmla="*/ 558 w 676"/>
                <a:gd name="T43" fmla="*/ 491 h 579"/>
                <a:gd name="T44" fmla="*/ 516 w 676"/>
                <a:gd name="T45" fmla="*/ 519 h 579"/>
                <a:gd name="T46" fmla="*/ 468 w 676"/>
                <a:gd name="T47" fmla="*/ 546 h 579"/>
                <a:gd name="T48" fmla="*/ 447 w 676"/>
                <a:gd name="T49" fmla="*/ 554 h 579"/>
                <a:gd name="T50" fmla="*/ 439 w 676"/>
                <a:gd name="T51" fmla="*/ 557 h 579"/>
                <a:gd name="T52" fmla="*/ 400 w 676"/>
                <a:gd name="T53" fmla="*/ 566 h 579"/>
                <a:gd name="T54" fmla="*/ 379 w 676"/>
                <a:gd name="T55" fmla="*/ 573 h 579"/>
                <a:gd name="T56" fmla="*/ 276 w 676"/>
                <a:gd name="T57" fmla="*/ 570 h 579"/>
                <a:gd name="T58" fmla="*/ 229 w 676"/>
                <a:gd name="T59" fmla="*/ 558 h 579"/>
                <a:gd name="T60" fmla="*/ 202 w 676"/>
                <a:gd name="T61" fmla="*/ 545 h 579"/>
                <a:gd name="T62" fmla="*/ 156 w 676"/>
                <a:gd name="T63" fmla="*/ 521 h 579"/>
                <a:gd name="T64" fmla="*/ 118 w 676"/>
                <a:gd name="T65" fmla="*/ 494 h 579"/>
                <a:gd name="T66" fmla="*/ 75 w 676"/>
                <a:gd name="T67" fmla="*/ 453 h 579"/>
                <a:gd name="T68" fmla="*/ 39 w 676"/>
                <a:gd name="T69" fmla="*/ 395 h 579"/>
                <a:gd name="T70" fmla="*/ 10 w 676"/>
                <a:gd name="T71" fmla="*/ 323 h 579"/>
                <a:gd name="T72" fmla="*/ 6 w 676"/>
                <a:gd name="T73" fmla="*/ 296 h 579"/>
                <a:gd name="T74" fmla="*/ 3 w 676"/>
                <a:gd name="T75" fmla="*/ 260 h 579"/>
                <a:gd name="T76" fmla="*/ 9 w 676"/>
                <a:gd name="T77" fmla="*/ 173 h 579"/>
                <a:gd name="T78" fmla="*/ 16 w 676"/>
                <a:gd name="T79" fmla="*/ 135 h 579"/>
                <a:gd name="T80" fmla="*/ 24 w 676"/>
                <a:gd name="T81" fmla="*/ 117 h 579"/>
                <a:gd name="T82" fmla="*/ 34 w 676"/>
                <a:gd name="T83" fmla="*/ 99 h 579"/>
                <a:gd name="T84" fmla="*/ 66 w 676"/>
                <a:gd name="T85" fmla="*/ 40 h 579"/>
                <a:gd name="T86" fmla="*/ 96 w 676"/>
                <a:gd name="T87" fmla="*/ 6 h 579"/>
                <a:gd name="T88" fmla="*/ 103 w 676"/>
                <a:gd name="T89" fmla="*/ 3 h 57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6"/>
                <a:gd name="T136" fmla="*/ 0 h 579"/>
                <a:gd name="T137" fmla="*/ 676 w 676"/>
                <a:gd name="T138" fmla="*/ 579 h 57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6" h="579">
                  <a:moveTo>
                    <a:pt x="103" y="3"/>
                  </a:moveTo>
                  <a:cubicBezTo>
                    <a:pt x="107" y="4"/>
                    <a:pt x="98" y="2"/>
                    <a:pt x="102" y="2"/>
                  </a:cubicBezTo>
                  <a:cubicBezTo>
                    <a:pt x="102" y="2"/>
                    <a:pt x="100" y="5"/>
                    <a:pt x="100" y="3"/>
                  </a:cubicBezTo>
                  <a:cubicBezTo>
                    <a:pt x="99" y="5"/>
                    <a:pt x="100" y="2"/>
                    <a:pt x="100" y="2"/>
                  </a:cubicBezTo>
                  <a:cubicBezTo>
                    <a:pt x="99" y="0"/>
                    <a:pt x="555" y="1"/>
                    <a:pt x="573" y="2"/>
                  </a:cubicBezTo>
                  <a:cubicBezTo>
                    <a:pt x="578" y="6"/>
                    <a:pt x="579" y="13"/>
                    <a:pt x="585" y="15"/>
                  </a:cubicBezTo>
                  <a:cubicBezTo>
                    <a:pt x="604" y="34"/>
                    <a:pt x="614" y="58"/>
                    <a:pt x="630" y="79"/>
                  </a:cubicBezTo>
                  <a:cubicBezTo>
                    <a:pt x="631" y="85"/>
                    <a:pt x="635" y="92"/>
                    <a:pt x="639" y="97"/>
                  </a:cubicBezTo>
                  <a:cubicBezTo>
                    <a:pt x="640" y="103"/>
                    <a:pt x="644" y="110"/>
                    <a:pt x="648" y="115"/>
                  </a:cubicBezTo>
                  <a:cubicBezTo>
                    <a:pt x="649" y="121"/>
                    <a:pt x="651" y="127"/>
                    <a:pt x="654" y="133"/>
                  </a:cubicBezTo>
                  <a:cubicBezTo>
                    <a:pt x="655" y="139"/>
                    <a:pt x="657" y="145"/>
                    <a:pt x="660" y="151"/>
                  </a:cubicBezTo>
                  <a:cubicBezTo>
                    <a:pt x="661" y="157"/>
                    <a:pt x="663" y="163"/>
                    <a:pt x="666" y="169"/>
                  </a:cubicBezTo>
                  <a:cubicBezTo>
                    <a:pt x="668" y="179"/>
                    <a:pt x="672" y="199"/>
                    <a:pt x="672" y="199"/>
                  </a:cubicBezTo>
                  <a:cubicBezTo>
                    <a:pt x="673" y="213"/>
                    <a:pt x="675" y="226"/>
                    <a:pt x="676" y="240"/>
                  </a:cubicBezTo>
                  <a:cubicBezTo>
                    <a:pt x="675" y="265"/>
                    <a:pt x="669" y="291"/>
                    <a:pt x="657" y="335"/>
                  </a:cubicBezTo>
                  <a:cubicBezTo>
                    <a:pt x="656" y="342"/>
                    <a:pt x="654" y="350"/>
                    <a:pt x="651" y="356"/>
                  </a:cubicBezTo>
                  <a:cubicBezTo>
                    <a:pt x="650" y="362"/>
                    <a:pt x="646" y="371"/>
                    <a:pt x="643" y="377"/>
                  </a:cubicBezTo>
                  <a:cubicBezTo>
                    <a:pt x="642" y="383"/>
                    <a:pt x="648" y="372"/>
                    <a:pt x="640" y="387"/>
                  </a:cubicBezTo>
                  <a:cubicBezTo>
                    <a:pt x="638" y="396"/>
                    <a:pt x="628" y="397"/>
                    <a:pt x="624" y="405"/>
                  </a:cubicBezTo>
                  <a:cubicBezTo>
                    <a:pt x="622" y="417"/>
                    <a:pt x="607" y="442"/>
                    <a:pt x="597" y="450"/>
                  </a:cubicBezTo>
                  <a:cubicBezTo>
                    <a:pt x="593" y="457"/>
                    <a:pt x="585" y="468"/>
                    <a:pt x="579" y="473"/>
                  </a:cubicBezTo>
                  <a:cubicBezTo>
                    <a:pt x="575" y="479"/>
                    <a:pt x="564" y="487"/>
                    <a:pt x="558" y="491"/>
                  </a:cubicBezTo>
                  <a:cubicBezTo>
                    <a:pt x="547" y="504"/>
                    <a:pt x="531" y="510"/>
                    <a:pt x="516" y="519"/>
                  </a:cubicBezTo>
                  <a:cubicBezTo>
                    <a:pt x="508" y="529"/>
                    <a:pt x="480" y="544"/>
                    <a:pt x="468" y="546"/>
                  </a:cubicBezTo>
                  <a:cubicBezTo>
                    <a:pt x="462" y="551"/>
                    <a:pt x="455" y="553"/>
                    <a:pt x="447" y="554"/>
                  </a:cubicBezTo>
                  <a:cubicBezTo>
                    <a:pt x="435" y="560"/>
                    <a:pt x="448" y="555"/>
                    <a:pt x="439" y="557"/>
                  </a:cubicBezTo>
                  <a:cubicBezTo>
                    <a:pt x="428" y="563"/>
                    <a:pt x="412" y="565"/>
                    <a:pt x="400" y="566"/>
                  </a:cubicBezTo>
                  <a:cubicBezTo>
                    <a:pt x="392" y="569"/>
                    <a:pt x="388" y="572"/>
                    <a:pt x="379" y="573"/>
                  </a:cubicBezTo>
                  <a:cubicBezTo>
                    <a:pt x="345" y="579"/>
                    <a:pt x="309" y="572"/>
                    <a:pt x="276" y="570"/>
                  </a:cubicBezTo>
                  <a:cubicBezTo>
                    <a:pt x="259" y="570"/>
                    <a:pt x="241" y="560"/>
                    <a:pt x="229" y="558"/>
                  </a:cubicBezTo>
                  <a:cubicBezTo>
                    <a:pt x="223" y="557"/>
                    <a:pt x="202" y="545"/>
                    <a:pt x="202" y="545"/>
                  </a:cubicBezTo>
                  <a:cubicBezTo>
                    <a:pt x="181" y="535"/>
                    <a:pt x="175" y="534"/>
                    <a:pt x="156" y="521"/>
                  </a:cubicBezTo>
                  <a:cubicBezTo>
                    <a:pt x="144" y="513"/>
                    <a:pt x="130" y="501"/>
                    <a:pt x="118" y="494"/>
                  </a:cubicBezTo>
                  <a:cubicBezTo>
                    <a:pt x="111" y="483"/>
                    <a:pt x="87" y="460"/>
                    <a:pt x="75" y="453"/>
                  </a:cubicBezTo>
                  <a:cubicBezTo>
                    <a:pt x="63" y="434"/>
                    <a:pt x="49" y="416"/>
                    <a:pt x="39" y="395"/>
                  </a:cubicBezTo>
                  <a:cubicBezTo>
                    <a:pt x="28" y="371"/>
                    <a:pt x="23" y="348"/>
                    <a:pt x="10" y="323"/>
                  </a:cubicBezTo>
                  <a:cubicBezTo>
                    <a:pt x="9" y="314"/>
                    <a:pt x="9" y="304"/>
                    <a:pt x="6" y="296"/>
                  </a:cubicBezTo>
                  <a:cubicBezTo>
                    <a:pt x="5" y="284"/>
                    <a:pt x="0" y="272"/>
                    <a:pt x="3" y="260"/>
                  </a:cubicBezTo>
                  <a:cubicBezTo>
                    <a:pt x="4" y="229"/>
                    <a:pt x="3" y="203"/>
                    <a:pt x="9" y="173"/>
                  </a:cubicBezTo>
                  <a:cubicBezTo>
                    <a:pt x="10" y="163"/>
                    <a:pt x="11" y="144"/>
                    <a:pt x="16" y="135"/>
                  </a:cubicBezTo>
                  <a:cubicBezTo>
                    <a:pt x="17" y="128"/>
                    <a:pt x="21" y="124"/>
                    <a:pt x="24" y="117"/>
                  </a:cubicBezTo>
                  <a:cubicBezTo>
                    <a:pt x="25" y="110"/>
                    <a:pt x="31" y="105"/>
                    <a:pt x="34" y="99"/>
                  </a:cubicBezTo>
                  <a:cubicBezTo>
                    <a:pt x="39" y="78"/>
                    <a:pt x="51" y="55"/>
                    <a:pt x="66" y="40"/>
                  </a:cubicBezTo>
                  <a:cubicBezTo>
                    <a:pt x="77" y="29"/>
                    <a:pt x="81" y="15"/>
                    <a:pt x="96" y="6"/>
                  </a:cubicBezTo>
                  <a:cubicBezTo>
                    <a:pt x="100" y="0"/>
                    <a:pt x="101" y="8"/>
                    <a:pt x="103" y="3"/>
                  </a:cubicBez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24" name="Oval 160"/>
            <p:cNvSpPr>
              <a:spLocks noChangeArrowheads="1"/>
            </p:cNvSpPr>
            <p:nvPr/>
          </p:nvSpPr>
          <p:spPr bwMode="auto">
            <a:xfrm>
              <a:off x="1869" y="1248"/>
              <a:ext cx="672" cy="67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7901" name="Group 161"/>
          <p:cNvGrpSpPr>
            <a:grpSpLocks/>
          </p:cNvGrpSpPr>
          <p:nvPr/>
        </p:nvGrpSpPr>
        <p:grpSpPr bwMode="auto">
          <a:xfrm>
            <a:off x="838200" y="2590800"/>
            <a:ext cx="1219200" cy="1219200"/>
            <a:chOff x="1824" y="1200"/>
            <a:chExt cx="768" cy="768"/>
          </a:xfrm>
        </p:grpSpPr>
        <p:sp>
          <p:nvSpPr>
            <p:cNvPr id="37993" name="Oval 162" descr="Madera"/>
            <p:cNvSpPr>
              <a:spLocks noChangeArrowheads="1"/>
            </p:cNvSpPr>
            <p:nvPr/>
          </p:nvSpPr>
          <p:spPr bwMode="auto">
            <a:xfrm>
              <a:off x="1824" y="1200"/>
              <a:ext cx="768" cy="768"/>
            </a:xfrm>
            <a:prstGeom prst="ellipse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994" name="Line 163"/>
            <p:cNvSpPr>
              <a:spLocks noChangeShapeType="1"/>
            </p:cNvSpPr>
            <p:nvPr/>
          </p:nvSpPr>
          <p:spPr bwMode="auto">
            <a:xfrm>
              <a:off x="2208" y="1200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95" name="Line 164"/>
            <p:cNvSpPr>
              <a:spLocks noChangeShapeType="1"/>
            </p:cNvSpPr>
            <p:nvPr/>
          </p:nvSpPr>
          <p:spPr bwMode="auto">
            <a:xfrm rot="-5400000">
              <a:off x="2208" y="1200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96" name="Line 165"/>
            <p:cNvSpPr>
              <a:spLocks noChangeShapeType="1"/>
            </p:cNvSpPr>
            <p:nvPr/>
          </p:nvSpPr>
          <p:spPr bwMode="auto">
            <a:xfrm rot="-5400000">
              <a:off x="1968" y="1296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97" name="Line 166"/>
            <p:cNvSpPr>
              <a:spLocks noChangeShapeType="1"/>
            </p:cNvSpPr>
            <p:nvPr/>
          </p:nvSpPr>
          <p:spPr bwMode="auto">
            <a:xfrm rot="10800000">
              <a:off x="1968" y="1296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98" name="Line 167"/>
            <p:cNvSpPr>
              <a:spLocks noChangeShapeType="1"/>
            </p:cNvSpPr>
            <p:nvPr/>
          </p:nvSpPr>
          <p:spPr bwMode="auto">
            <a:xfrm rot="10800000">
              <a:off x="1872" y="1392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99" name="Line 168"/>
            <p:cNvSpPr>
              <a:spLocks noChangeShapeType="1"/>
            </p:cNvSpPr>
            <p:nvPr/>
          </p:nvSpPr>
          <p:spPr bwMode="auto">
            <a:xfrm rot="5400000">
              <a:off x="1872" y="1392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00" name="Line 169"/>
            <p:cNvSpPr>
              <a:spLocks noChangeShapeType="1"/>
            </p:cNvSpPr>
            <p:nvPr/>
          </p:nvSpPr>
          <p:spPr bwMode="auto">
            <a:xfrm rot="5400000" flipV="1">
              <a:off x="2112" y="1200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01" name="Line 170"/>
            <p:cNvSpPr>
              <a:spLocks noChangeShapeType="1"/>
            </p:cNvSpPr>
            <p:nvPr/>
          </p:nvSpPr>
          <p:spPr bwMode="auto">
            <a:xfrm rot="10800000">
              <a:off x="2016" y="1248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02" name="Line 171"/>
            <p:cNvSpPr>
              <a:spLocks noChangeShapeType="1"/>
            </p:cNvSpPr>
            <p:nvPr/>
          </p:nvSpPr>
          <p:spPr bwMode="auto">
            <a:xfrm rot="5400000">
              <a:off x="2016" y="1248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03" name="Line 172"/>
            <p:cNvSpPr>
              <a:spLocks noChangeShapeType="1"/>
            </p:cNvSpPr>
            <p:nvPr/>
          </p:nvSpPr>
          <p:spPr bwMode="auto">
            <a:xfrm rot="5400000">
              <a:off x="2112" y="1200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04" name="Line 173"/>
            <p:cNvSpPr>
              <a:spLocks noChangeShapeType="1"/>
            </p:cNvSpPr>
            <p:nvPr/>
          </p:nvSpPr>
          <p:spPr bwMode="auto">
            <a:xfrm rot="16200000" flipV="1">
              <a:off x="1824" y="1488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05" name="Line 174"/>
            <p:cNvSpPr>
              <a:spLocks noChangeShapeType="1"/>
            </p:cNvSpPr>
            <p:nvPr/>
          </p:nvSpPr>
          <p:spPr bwMode="auto">
            <a:xfrm rot="5400000" flipH="1" flipV="1">
              <a:off x="1824" y="1488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06" name="Oval 175" descr="Nogal"/>
            <p:cNvSpPr>
              <a:spLocks noChangeArrowheads="1"/>
            </p:cNvSpPr>
            <p:nvPr/>
          </p:nvSpPr>
          <p:spPr bwMode="auto">
            <a:xfrm>
              <a:off x="1872" y="1248"/>
              <a:ext cx="672" cy="672"/>
            </a:xfrm>
            <a:prstGeom prst="ellipse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8007" name="Freeform 176"/>
            <p:cNvSpPr>
              <a:spLocks/>
            </p:cNvSpPr>
            <p:nvPr/>
          </p:nvSpPr>
          <p:spPr bwMode="auto">
            <a:xfrm>
              <a:off x="1868" y="1344"/>
              <a:ext cx="676" cy="579"/>
            </a:xfrm>
            <a:custGeom>
              <a:avLst/>
              <a:gdLst>
                <a:gd name="T0" fmla="*/ 103 w 676"/>
                <a:gd name="T1" fmla="*/ 3 h 579"/>
                <a:gd name="T2" fmla="*/ 102 w 676"/>
                <a:gd name="T3" fmla="*/ 2 h 579"/>
                <a:gd name="T4" fmla="*/ 100 w 676"/>
                <a:gd name="T5" fmla="*/ 3 h 579"/>
                <a:gd name="T6" fmla="*/ 100 w 676"/>
                <a:gd name="T7" fmla="*/ 2 h 579"/>
                <a:gd name="T8" fmla="*/ 573 w 676"/>
                <a:gd name="T9" fmla="*/ 2 h 579"/>
                <a:gd name="T10" fmla="*/ 585 w 676"/>
                <a:gd name="T11" fmla="*/ 15 h 579"/>
                <a:gd name="T12" fmla="*/ 630 w 676"/>
                <a:gd name="T13" fmla="*/ 79 h 579"/>
                <a:gd name="T14" fmla="*/ 639 w 676"/>
                <a:gd name="T15" fmla="*/ 97 h 579"/>
                <a:gd name="T16" fmla="*/ 648 w 676"/>
                <a:gd name="T17" fmla="*/ 115 h 579"/>
                <a:gd name="T18" fmla="*/ 654 w 676"/>
                <a:gd name="T19" fmla="*/ 133 h 579"/>
                <a:gd name="T20" fmla="*/ 660 w 676"/>
                <a:gd name="T21" fmla="*/ 151 h 579"/>
                <a:gd name="T22" fmla="*/ 666 w 676"/>
                <a:gd name="T23" fmla="*/ 169 h 579"/>
                <a:gd name="T24" fmla="*/ 672 w 676"/>
                <a:gd name="T25" fmla="*/ 199 h 579"/>
                <a:gd name="T26" fmla="*/ 676 w 676"/>
                <a:gd name="T27" fmla="*/ 240 h 579"/>
                <a:gd name="T28" fmla="*/ 657 w 676"/>
                <a:gd name="T29" fmla="*/ 335 h 579"/>
                <a:gd name="T30" fmla="*/ 651 w 676"/>
                <a:gd name="T31" fmla="*/ 356 h 579"/>
                <a:gd name="T32" fmla="*/ 643 w 676"/>
                <a:gd name="T33" fmla="*/ 377 h 579"/>
                <a:gd name="T34" fmla="*/ 640 w 676"/>
                <a:gd name="T35" fmla="*/ 387 h 579"/>
                <a:gd name="T36" fmla="*/ 624 w 676"/>
                <a:gd name="T37" fmla="*/ 405 h 579"/>
                <a:gd name="T38" fmla="*/ 597 w 676"/>
                <a:gd name="T39" fmla="*/ 450 h 579"/>
                <a:gd name="T40" fmla="*/ 579 w 676"/>
                <a:gd name="T41" fmla="*/ 473 h 579"/>
                <a:gd name="T42" fmla="*/ 558 w 676"/>
                <a:gd name="T43" fmla="*/ 491 h 579"/>
                <a:gd name="T44" fmla="*/ 516 w 676"/>
                <a:gd name="T45" fmla="*/ 519 h 579"/>
                <a:gd name="T46" fmla="*/ 468 w 676"/>
                <a:gd name="T47" fmla="*/ 546 h 579"/>
                <a:gd name="T48" fmla="*/ 447 w 676"/>
                <a:gd name="T49" fmla="*/ 554 h 579"/>
                <a:gd name="T50" fmla="*/ 439 w 676"/>
                <a:gd name="T51" fmla="*/ 557 h 579"/>
                <a:gd name="T52" fmla="*/ 400 w 676"/>
                <a:gd name="T53" fmla="*/ 566 h 579"/>
                <a:gd name="T54" fmla="*/ 379 w 676"/>
                <a:gd name="T55" fmla="*/ 573 h 579"/>
                <a:gd name="T56" fmla="*/ 276 w 676"/>
                <a:gd name="T57" fmla="*/ 570 h 579"/>
                <a:gd name="T58" fmla="*/ 229 w 676"/>
                <a:gd name="T59" fmla="*/ 558 h 579"/>
                <a:gd name="T60" fmla="*/ 202 w 676"/>
                <a:gd name="T61" fmla="*/ 545 h 579"/>
                <a:gd name="T62" fmla="*/ 156 w 676"/>
                <a:gd name="T63" fmla="*/ 521 h 579"/>
                <a:gd name="T64" fmla="*/ 118 w 676"/>
                <a:gd name="T65" fmla="*/ 494 h 579"/>
                <a:gd name="T66" fmla="*/ 75 w 676"/>
                <a:gd name="T67" fmla="*/ 453 h 579"/>
                <a:gd name="T68" fmla="*/ 39 w 676"/>
                <a:gd name="T69" fmla="*/ 395 h 579"/>
                <a:gd name="T70" fmla="*/ 10 w 676"/>
                <a:gd name="T71" fmla="*/ 323 h 579"/>
                <a:gd name="T72" fmla="*/ 6 w 676"/>
                <a:gd name="T73" fmla="*/ 296 h 579"/>
                <a:gd name="T74" fmla="*/ 3 w 676"/>
                <a:gd name="T75" fmla="*/ 260 h 579"/>
                <a:gd name="T76" fmla="*/ 9 w 676"/>
                <a:gd name="T77" fmla="*/ 173 h 579"/>
                <a:gd name="T78" fmla="*/ 16 w 676"/>
                <a:gd name="T79" fmla="*/ 135 h 579"/>
                <a:gd name="T80" fmla="*/ 24 w 676"/>
                <a:gd name="T81" fmla="*/ 117 h 579"/>
                <a:gd name="T82" fmla="*/ 34 w 676"/>
                <a:gd name="T83" fmla="*/ 99 h 579"/>
                <a:gd name="T84" fmla="*/ 66 w 676"/>
                <a:gd name="T85" fmla="*/ 40 h 579"/>
                <a:gd name="T86" fmla="*/ 96 w 676"/>
                <a:gd name="T87" fmla="*/ 6 h 579"/>
                <a:gd name="T88" fmla="*/ 103 w 676"/>
                <a:gd name="T89" fmla="*/ 3 h 57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6"/>
                <a:gd name="T136" fmla="*/ 0 h 579"/>
                <a:gd name="T137" fmla="*/ 676 w 676"/>
                <a:gd name="T138" fmla="*/ 579 h 57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6" h="579">
                  <a:moveTo>
                    <a:pt x="103" y="3"/>
                  </a:moveTo>
                  <a:cubicBezTo>
                    <a:pt x="107" y="4"/>
                    <a:pt x="98" y="2"/>
                    <a:pt x="102" y="2"/>
                  </a:cubicBezTo>
                  <a:cubicBezTo>
                    <a:pt x="102" y="2"/>
                    <a:pt x="100" y="5"/>
                    <a:pt x="100" y="3"/>
                  </a:cubicBezTo>
                  <a:cubicBezTo>
                    <a:pt x="99" y="5"/>
                    <a:pt x="100" y="2"/>
                    <a:pt x="100" y="2"/>
                  </a:cubicBezTo>
                  <a:cubicBezTo>
                    <a:pt x="99" y="0"/>
                    <a:pt x="555" y="1"/>
                    <a:pt x="573" y="2"/>
                  </a:cubicBezTo>
                  <a:cubicBezTo>
                    <a:pt x="578" y="6"/>
                    <a:pt x="579" y="13"/>
                    <a:pt x="585" y="15"/>
                  </a:cubicBezTo>
                  <a:cubicBezTo>
                    <a:pt x="604" y="34"/>
                    <a:pt x="614" y="58"/>
                    <a:pt x="630" y="79"/>
                  </a:cubicBezTo>
                  <a:cubicBezTo>
                    <a:pt x="631" y="85"/>
                    <a:pt x="635" y="92"/>
                    <a:pt x="639" y="97"/>
                  </a:cubicBezTo>
                  <a:cubicBezTo>
                    <a:pt x="640" y="103"/>
                    <a:pt x="644" y="110"/>
                    <a:pt x="648" y="115"/>
                  </a:cubicBezTo>
                  <a:cubicBezTo>
                    <a:pt x="649" y="121"/>
                    <a:pt x="651" y="127"/>
                    <a:pt x="654" y="133"/>
                  </a:cubicBezTo>
                  <a:cubicBezTo>
                    <a:pt x="655" y="139"/>
                    <a:pt x="657" y="145"/>
                    <a:pt x="660" y="151"/>
                  </a:cubicBezTo>
                  <a:cubicBezTo>
                    <a:pt x="661" y="157"/>
                    <a:pt x="663" y="163"/>
                    <a:pt x="666" y="169"/>
                  </a:cubicBezTo>
                  <a:cubicBezTo>
                    <a:pt x="668" y="179"/>
                    <a:pt x="672" y="199"/>
                    <a:pt x="672" y="199"/>
                  </a:cubicBezTo>
                  <a:cubicBezTo>
                    <a:pt x="673" y="213"/>
                    <a:pt x="675" y="226"/>
                    <a:pt x="676" y="240"/>
                  </a:cubicBezTo>
                  <a:cubicBezTo>
                    <a:pt x="675" y="265"/>
                    <a:pt x="669" y="291"/>
                    <a:pt x="657" y="335"/>
                  </a:cubicBezTo>
                  <a:cubicBezTo>
                    <a:pt x="656" y="342"/>
                    <a:pt x="654" y="350"/>
                    <a:pt x="651" y="356"/>
                  </a:cubicBezTo>
                  <a:cubicBezTo>
                    <a:pt x="650" y="362"/>
                    <a:pt x="646" y="371"/>
                    <a:pt x="643" y="377"/>
                  </a:cubicBezTo>
                  <a:cubicBezTo>
                    <a:pt x="642" y="383"/>
                    <a:pt x="648" y="372"/>
                    <a:pt x="640" y="387"/>
                  </a:cubicBezTo>
                  <a:cubicBezTo>
                    <a:pt x="638" y="396"/>
                    <a:pt x="628" y="397"/>
                    <a:pt x="624" y="405"/>
                  </a:cubicBezTo>
                  <a:cubicBezTo>
                    <a:pt x="622" y="417"/>
                    <a:pt x="607" y="442"/>
                    <a:pt x="597" y="450"/>
                  </a:cubicBezTo>
                  <a:cubicBezTo>
                    <a:pt x="593" y="457"/>
                    <a:pt x="585" y="468"/>
                    <a:pt x="579" y="473"/>
                  </a:cubicBezTo>
                  <a:cubicBezTo>
                    <a:pt x="575" y="479"/>
                    <a:pt x="564" y="487"/>
                    <a:pt x="558" y="491"/>
                  </a:cubicBezTo>
                  <a:cubicBezTo>
                    <a:pt x="547" y="504"/>
                    <a:pt x="531" y="510"/>
                    <a:pt x="516" y="519"/>
                  </a:cubicBezTo>
                  <a:cubicBezTo>
                    <a:pt x="508" y="529"/>
                    <a:pt x="480" y="544"/>
                    <a:pt x="468" y="546"/>
                  </a:cubicBezTo>
                  <a:cubicBezTo>
                    <a:pt x="462" y="551"/>
                    <a:pt x="455" y="553"/>
                    <a:pt x="447" y="554"/>
                  </a:cubicBezTo>
                  <a:cubicBezTo>
                    <a:pt x="435" y="560"/>
                    <a:pt x="448" y="555"/>
                    <a:pt x="439" y="557"/>
                  </a:cubicBezTo>
                  <a:cubicBezTo>
                    <a:pt x="428" y="563"/>
                    <a:pt x="412" y="565"/>
                    <a:pt x="400" y="566"/>
                  </a:cubicBezTo>
                  <a:cubicBezTo>
                    <a:pt x="392" y="569"/>
                    <a:pt x="388" y="572"/>
                    <a:pt x="379" y="573"/>
                  </a:cubicBezTo>
                  <a:cubicBezTo>
                    <a:pt x="345" y="579"/>
                    <a:pt x="309" y="572"/>
                    <a:pt x="276" y="570"/>
                  </a:cubicBezTo>
                  <a:cubicBezTo>
                    <a:pt x="259" y="570"/>
                    <a:pt x="241" y="560"/>
                    <a:pt x="229" y="558"/>
                  </a:cubicBezTo>
                  <a:cubicBezTo>
                    <a:pt x="223" y="557"/>
                    <a:pt x="202" y="545"/>
                    <a:pt x="202" y="545"/>
                  </a:cubicBezTo>
                  <a:cubicBezTo>
                    <a:pt x="181" y="535"/>
                    <a:pt x="175" y="534"/>
                    <a:pt x="156" y="521"/>
                  </a:cubicBezTo>
                  <a:cubicBezTo>
                    <a:pt x="144" y="513"/>
                    <a:pt x="130" y="501"/>
                    <a:pt x="118" y="494"/>
                  </a:cubicBezTo>
                  <a:cubicBezTo>
                    <a:pt x="111" y="483"/>
                    <a:pt x="87" y="460"/>
                    <a:pt x="75" y="453"/>
                  </a:cubicBezTo>
                  <a:cubicBezTo>
                    <a:pt x="63" y="434"/>
                    <a:pt x="49" y="416"/>
                    <a:pt x="39" y="395"/>
                  </a:cubicBezTo>
                  <a:cubicBezTo>
                    <a:pt x="28" y="371"/>
                    <a:pt x="23" y="348"/>
                    <a:pt x="10" y="323"/>
                  </a:cubicBezTo>
                  <a:cubicBezTo>
                    <a:pt x="9" y="314"/>
                    <a:pt x="9" y="304"/>
                    <a:pt x="6" y="296"/>
                  </a:cubicBezTo>
                  <a:cubicBezTo>
                    <a:pt x="5" y="284"/>
                    <a:pt x="0" y="272"/>
                    <a:pt x="3" y="260"/>
                  </a:cubicBezTo>
                  <a:cubicBezTo>
                    <a:pt x="4" y="229"/>
                    <a:pt x="3" y="203"/>
                    <a:pt x="9" y="173"/>
                  </a:cubicBezTo>
                  <a:cubicBezTo>
                    <a:pt x="10" y="163"/>
                    <a:pt x="11" y="144"/>
                    <a:pt x="16" y="135"/>
                  </a:cubicBezTo>
                  <a:cubicBezTo>
                    <a:pt x="17" y="128"/>
                    <a:pt x="21" y="124"/>
                    <a:pt x="24" y="117"/>
                  </a:cubicBezTo>
                  <a:cubicBezTo>
                    <a:pt x="25" y="110"/>
                    <a:pt x="31" y="105"/>
                    <a:pt x="34" y="99"/>
                  </a:cubicBezTo>
                  <a:cubicBezTo>
                    <a:pt x="39" y="78"/>
                    <a:pt x="51" y="55"/>
                    <a:pt x="66" y="40"/>
                  </a:cubicBezTo>
                  <a:cubicBezTo>
                    <a:pt x="77" y="29"/>
                    <a:pt x="81" y="15"/>
                    <a:pt x="96" y="6"/>
                  </a:cubicBezTo>
                  <a:cubicBezTo>
                    <a:pt x="100" y="0"/>
                    <a:pt x="101" y="8"/>
                    <a:pt x="103" y="3"/>
                  </a:cubicBez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008" name="Oval 177"/>
            <p:cNvSpPr>
              <a:spLocks noChangeArrowheads="1"/>
            </p:cNvSpPr>
            <p:nvPr/>
          </p:nvSpPr>
          <p:spPr bwMode="auto">
            <a:xfrm>
              <a:off x="1869" y="1248"/>
              <a:ext cx="672" cy="67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7902" name="Group 178"/>
          <p:cNvGrpSpPr>
            <a:grpSpLocks/>
          </p:cNvGrpSpPr>
          <p:nvPr/>
        </p:nvGrpSpPr>
        <p:grpSpPr bwMode="auto">
          <a:xfrm>
            <a:off x="228600" y="3657600"/>
            <a:ext cx="1219200" cy="1219200"/>
            <a:chOff x="1440" y="1872"/>
            <a:chExt cx="768" cy="768"/>
          </a:xfrm>
        </p:grpSpPr>
        <p:sp>
          <p:nvSpPr>
            <p:cNvPr id="37977" name="Oval 179" descr="Madera"/>
            <p:cNvSpPr>
              <a:spLocks noChangeArrowheads="1"/>
            </p:cNvSpPr>
            <p:nvPr/>
          </p:nvSpPr>
          <p:spPr bwMode="auto">
            <a:xfrm>
              <a:off x="1440" y="1872"/>
              <a:ext cx="768" cy="768"/>
            </a:xfrm>
            <a:prstGeom prst="ellipse">
              <a:avLst/>
            </a:prstGeom>
            <a:blipFill dpi="0" rotWithShape="0">
              <a:blip r:embed="rId3" cstate="print"/>
              <a:srcRect/>
              <a:tile tx="0" ty="0" sx="100000" sy="100000" flip="none" algn="tl"/>
            </a:blip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978" name="Line 180"/>
            <p:cNvSpPr>
              <a:spLocks noChangeShapeType="1"/>
            </p:cNvSpPr>
            <p:nvPr/>
          </p:nvSpPr>
          <p:spPr bwMode="auto">
            <a:xfrm>
              <a:off x="1824" y="1872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79" name="Line 181"/>
            <p:cNvSpPr>
              <a:spLocks noChangeShapeType="1"/>
            </p:cNvSpPr>
            <p:nvPr/>
          </p:nvSpPr>
          <p:spPr bwMode="auto">
            <a:xfrm rot="-5400000">
              <a:off x="1824" y="1872"/>
              <a:ext cx="0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80" name="Line 182"/>
            <p:cNvSpPr>
              <a:spLocks noChangeShapeType="1"/>
            </p:cNvSpPr>
            <p:nvPr/>
          </p:nvSpPr>
          <p:spPr bwMode="auto">
            <a:xfrm rot="-5400000">
              <a:off x="1584" y="1968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81" name="Line 183"/>
            <p:cNvSpPr>
              <a:spLocks noChangeShapeType="1"/>
            </p:cNvSpPr>
            <p:nvPr/>
          </p:nvSpPr>
          <p:spPr bwMode="auto">
            <a:xfrm rot="10800000">
              <a:off x="1584" y="1968"/>
              <a:ext cx="48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82" name="Line 184"/>
            <p:cNvSpPr>
              <a:spLocks noChangeShapeType="1"/>
            </p:cNvSpPr>
            <p:nvPr/>
          </p:nvSpPr>
          <p:spPr bwMode="auto">
            <a:xfrm rot="10800000">
              <a:off x="1488" y="2064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83" name="Line 185"/>
            <p:cNvSpPr>
              <a:spLocks noChangeShapeType="1"/>
            </p:cNvSpPr>
            <p:nvPr/>
          </p:nvSpPr>
          <p:spPr bwMode="auto">
            <a:xfrm rot="5400000">
              <a:off x="1488" y="2064"/>
              <a:ext cx="67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84" name="Line 186"/>
            <p:cNvSpPr>
              <a:spLocks noChangeShapeType="1"/>
            </p:cNvSpPr>
            <p:nvPr/>
          </p:nvSpPr>
          <p:spPr bwMode="auto">
            <a:xfrm rot="5400000" flipV="1">
              <a:off x="1728" y="1872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85" name="Line 187"/>
            <p:cNvSpPr>
              <a:spLocks noChangeShapeType="1"/>
            </p:cNvSpPr>
            <p:nvPr/>
          </p:nvSpPr>
          <p:spPr bwMode="auto">
            <a:xfrm rot="10800000">
              <a:off x="1632" y="1920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86" name="Line 188"/>
            <p:cNvSpPr>
              <a:spLocks noChangeShapeType="1"/>
            </p:cNvSpPr>
            <p:nvPr/>
          </p:nvSpPr>
          <p:spPr bwMode="auto">
            <a:xfrm rot="5400000">
              <a:off x="1632" y="1920"/>
              <a:ext cx="384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87" name="Line 189"/>
            <p:cNvSpPr>
              <a:spLocks noChangeShapeType="1"/>
            </p:cNvSpPr>
            <p:nvPr/>
          </p:nvSpPr>
          <p:spPr bwMode="auto">
            <a:xfrm rot="5400000">
              <a:off x="1728" y="1872"/>
              <a:ext cx="192" cy="7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88" name="Line 190"/>
            <p:cNvSpPr>
              <a:spLocks noChangeShapeType="1"/>
            </p:cNvSpPr>
            <p:nvPr/>
          </p:nvSpPr>
          <p:spPr bwMode="auto">
            <a:xfrm rot="16200000" flipV="1">
              <a:off x="1440" y="2160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89" name="Line 191"/>
            <p:cNvSpPr>
              <a:spLocks noChangeShapeType="1"/>
            </p:cNvSpPr>
            <p:nvPr/>
          </p:nvSpPr>
          <p:spPr bwMode="auto">
            <a:xfrm rot="5400000" flipH="1" flipV="1">
              <a:off x="1440" y="2160"/>
              <a:ext cx="768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90" name="Oval 192" descr="Nogal"/>
            <p:cNvSpPr>
              <a:spLocks noChangeArrowheads="1"/>
            </p:cNvSpPr>
            <p:nvPr/>
          </p:nvSpPr>
          <p:spPr bwMode="auto">
            <a:xfrm>
              <a:off x="1488" y="1920"/>
              <a:ext cx="672" cy="672"/>
            </a:xfrm>
            <a:prstGeom prst="ellipse">
              <a:avLst/>
            </a:pr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7991" name="Freeform 193"/>
            <p:cNvSpPr>
              <a:spLocks/>
            </p:cNvSpPr>
            <p:nvPr/>
          </p:nvSpPr>
          <p:spPr bwMode="auto">
            <a:xfrm>
              <a:off x="1484" y="2016"/>
              <a:ext cx="676" cy="579"/>
            </a:xfrm>
            <a:custGeom>
              <a:avLst/>
              <a:gdLst>
                <a:gd name="T0" fmla="*/ 103 w 676"/>
                <a:gd name="T1" fmla="*/ 3 h 579"/>
                <a:gd name="T2" fmla="*/ 102 w 676"/>
                <a:gd name="T3" fmla="*/ 2 h 579"/>
                <a:gd name="T4" fmla="*/ 100 w 676"/>
                <a:gd name="T5" fmla="*/ 3 h 579"/>
                <a:gd name="T6" fmla="*/ 100 w 676"/>
                <a:gd name="T7" fmla="*/ 2 h 579"/>
                <a:gd name="T8" fmla="*/ 573 w 676"/>
                <a:gd name="T9" fmla="*/ 2 h 579"/>
                <a:gd name="T10" fmla="*/ 585 w 676"/>
                <a:gd name="T11" fmla="*/ 15 h 579"/>
                <a:gd name="T12" fmla="*/ 630 w 676"/>
                <a:gd name="T13" fmla="*/ 79 h 579"/>
                <a:gd name="T14" fmla="*/ 639 w 676"/>
                <a:gd name="T15" fmla="*/ 97 h 579"/>
                <a:gd name="T16" fmla="*/ 648 w 676"/>
                <a:gd name="T17" fmla="*/ 115 h 579"/>
                <a:gd name="T18" fmla="*/ 654 w 676"/>
                <a:gd name="T19" fmla="*/ 133 h 579"/>
                <a:gd name="T20" fmla="*/ 660 w 676"/>
                <a:gd name="T21" fmla="*/ 151 h 579"/>
                <a:gd name="T22" fmla="*/ 666 w 676"/>
                <a:gd name="T23" fmla="*/ 169 h 579"/>
                <a:gd name="T24" fmla="*/ 672 w 676"/>
                <a:gd name="T25" fmla="*/ 199 h 579"/>
                <a:gd name="T26" fmla="*/ 676 w 676"/>
                <a:gd name="T27" fmla="*/ 240 h 579"/>
                <a:gd name="T28" fmla="*/ 657 w 676"/>
                <a:gd name="T29" fmla="*/ 335 h 579"/>
                <a:gd name="T30" fmla="*/ 651 w 676"/>
                <a:gd name="T31" fmla="*/ 356 h 579"/>
                <a:gd name="T32" fmla="*/ 643 w 676"/>
                <a:gd name="T33" fmla="*/ 377 h 579"/>
                <a:gd name="T34" fmla="*/ 640 w 676"/>
                <a:gd name="T35" fmla="*/ 387 h 579"/>
                <a:gd name="T36" fmla="*/ 624 w 676"/>
                <a:gd name="T37" fmla="*/ 405 h 579"/>
                <a:gd name="T38" fmla="*/ 597 w 676"/>
                <a:gd name="T39" fmla="*/ 450 h 579"/>
                <a:gd name="T40" fmla="*/ 579 w 676"/>
                <a:gd name="T41" fmla="*/ 473 h 579"/>
                <a:gd name="T42" fmla="*/ 558 w 676"/>
                <a:gd name="T43" fmla="*/ 491 h 579"/>
                <a:gd name="T44" fmla="*/ 516 w 676"/>
                <a:gd name="T45" fmla="*/ 519 h 579"/>
                <a:gd name="T46" fmla="*/ 468 w 676"/>
                <a:gd name="T47" fmla="*/ 546 h 579"/>
                <a:gd name="T48" fmla="*/ 447 w 676"/>
                <a:gd name="T49" fmla="*/ 554 h 579"/>
                <a:gd name="T50" fmla="*/ 439 w 676"/>
                <a:gd name="T51" fmla="*/ 557 h 579"/>
                <a:gd name="T52" fmla="*/ 400 w 676"/>
                <a:gd name="T53" fmla="*/ 566 h 579"/>
                <a:gd name="T54" fmla="*/ 379 w 676"/>
                <a:gd name="T55" fmla="*/ 573 h 579"/>
                <a:gd name="T56" fmla="*/ 276 w 676"/>
                <a:gd name="T57" fmla="*/ 570 h 579"/>
                <a:gd name="T58" fmla="*/ 229 w 676"/>
                <a:gd name="T59" fmla="*/ 558 h 579"/>
                <a:gd name="T60" fmla="*/ 202 w 676"/>
                <a:gd name="T61" fmla="*/ 545 h 579"/>
                <a:gd name="T62" fmla="*/ 156 w 676"/>
                <a:gd name="T63" fmla="*/ 521 h 579"/>
                <a:gd name="T64" fmla="*/ 118 w 676"/>
                <a:gd name="T65" fmla="*/ 494 h 579"/>
                <a:gd name="T66" fmla="*/ 75 w 676"/>
                <a:gd name="T67" fmla="*/ 453 h 579"/>
                <a:gd name="T68" fmla="*/ 39 w 676"/>
                <a:gd name="T69" fmla="*/ 395 h 579"/>
                <a:gd name="T70" fmla="*/ 10 w 676"/>
                <a:gd name="T71" fmla="*/ 323 h 579"/>
                <a:gd name="T72" fmla="*/ 6 w 676"/>
                <a:gd name="T73" fmla="*/ 296 h 579"/>
                <a:gd name="T74" fmla="*/ 3 w 676"/>
                <a:gd name="T75" fmla="*/ 260 h 579"/>
                <a:gd name="T76" fmla="*/ 9 w 676"/>
                <a:gd name="T77" fmla="*/ 173 h 579"/>
                <a:gd name="T78" fmla="*/ 16 w 676"/>
                <a:gd name="T79" fmla="*/ 135 h 579"/>
                <a:gd name="T80" fmla="*/ 24 w 676"/>
                <a:gd name="T81" fmla="*/ 117 h 579"/>
                <a:gd name="T82" fmla="*/ 34 w 676"/>
                <a:gd name="T83" fmla="*/ 99 h 579"/>
                <a:gd name="T84" fmla="*/ 66 w 676"/>
                <a:gd name="T85" fmla="*/ 40 h 579"/>
                <a:gd name="T86" fmla="*/ 96 w 676"/>
                <a:gd name="T87" fmla="*/ 6 h 579"/>
                <a:gd name="T88" fmla="*/ 103 w 676"/>
                <a:gd name="T89" fmla="*/ 3 h 57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76"/>
                <a:gd name="T136" fmla="*/ 0 h 579"/>
                <a:gd name="T137" fmla="*/ 676 w 676"/>
                <a:gd name="T138" fmla="*/ 579 h 57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76" h="579">
                  <a:moveTo>
                    <a:pt x="103" y="3"/>
                  </a:moveTo>
                  <a:cubicBezTo>
                    <a:pt x="107" y="4"/>
                    <a:pt x="98" y="2"/>
                    <a:pt x="102" y="2"/>
                  </a:cubicBezTo>
                  <a:cubicBezTo>
                    <a:pt x="102" y="2"/>
                    <a:pt x="100" y="5"/>
                    <a:pt x="100" y="3"/>
                  </a:cubicBezTo>
                  <a:cubicBezTo>
                    <a:pt x="99" y="5"/>
                    <a:pt x="100" y="2"/>
                    <a:pt x="100" y="2"/>
                  </a:cubicBezTo>
                  <a:cubicBezTo>
                    <a:pt x="99" y="0"/>
                    <a:pt x="555" y="1"/>
                    <a:pt x="573" y="2"/>
                  </a:cubicBezTo>
                  <a:cubicBezTo>
                    <a:pt x="578" y="6"/>
                    <a:pt x="579" y="13"/>
                    <a:pt x="585" y="15"/>
                  </a:cubicBezTo>
                  <a:cubicBezTo>
                    <a:pt x="604" y="34"/>
                    <a:pt x="614" y="58"/>
                    <a:pt x="630" y="79"/>
                  </a:cubicBezTo>
                  <a:cubicBezTo>
                    <a:pt x="631" y="85"/>
                    <a:pt x="635" y="92"/>
                    <a:pt x="639" y="97"/>
                  </a:cubicBezTo>
                  <a:cubicBezTo>
                    <a:pt x="640" y="103"/>
                    <a:pt x="644" y="110"/>
                    <a:pt x="648" y="115"/>
                  </a:cubicBezTo>
                  <a:cubicBezTo>
                    <a:pt x="649" y="121"/>
                    <a:pt x="651" y="127"/>
                    <a:pt x="654" y="133"/>
                  </a:cubicBezTo>
                  <a:cubicBezTo>
                    <a:pt x="655" y="139"/>
                    <a:pt x="657" y="145"/>
                    <a:pt x="660" y="151"/>
                  </a:cubicBezTo>
                  <a:cubicBezTo>
                    <a:pt x="661" y="157"/>
                    <a:pt x="663" y="163"/>
                    <a:pt x="666" y="169"/>
                  </a:cubicBezTo>
                  <a:cubicBezTo>
                    <a:pt x="668" y="179"/>
                    <a:pt x="672" y="199"/>
                    <a:pt x="672" y="199"/>
                  </a:cubicBezTo>
                  <a:cubicBezTo>
                    <a:pt x="673" y="213"/>
                    <a:pt x="675" y="226"/>
                    <a:pt x="676" y="240"/>
                  </a:cubicBezTo>
                  <a:cubicBezTo>
                    <a:pt x="675" y="265"/>
                    <a:pt x="669" y="291"/>
                    <a:pt x="657" y="335"/>
                  </a:cubicBezTo>
                  <a:cubicBezTo>
                    <a:pt x="656" y="342"/>
                    <a:pt x="654" y="350"/>
                    <a:pt x="651" y="356"/>
                  </a:cubicBezTo>
                  <a:cubicBezTo>
                    <a:pt x="650" y="362"/>
                    <a:pt x="646" y="371"/>
                    <a:pt x="643" y="377"/>
                  </a:cubicBezTo>
                  <a:cubicBezTo>
                    <a:pt x="642" y="383"/>
                    <a:pt x="648" y="372"/>
                    <a:pt x="640" y="387"/>
                  </a:cubicBezTo>
                  <a:cubicBezTo>
                    <a:pt x="638" y="396"/>
                    <a:pt x="628" y="397"/>
                    <a:pt x="624" y="405"/>
                  </a:cubicBezTo>
                  <a:cubicBezTo>
                    <a:pt x="622" y="417"/>
                    <a:pt x="607" y="442"/>
                    <a:pt x="597" y="450"/>
                  </a:cubicBezTo>
                  <a:cubicBezTo>
                    <a:pt x="593" y="457"/>
                    <a:pt x="585" y="468"/>
                    <a:pt x="579" y="473"/>
                  </a:cubicBezTo>
                  <a:cubicBezTo>
                    <a:pt x="575" y="479"/>
                    <a:pt x="564" y="487"/>
                    <a:pt x="558" y="491"/>
                  </a:cubicBezTo>
                  <a:cubicBezTo>
                    <a:pt x="547" y="504"/>
                    <a:pt x="531" y="510"/>
                    <a:pt x="516" y="519"/>
                  </a:cubicBezTo>
                  <a:cubicBezTo>
                    <a:pt x="508" y="529"/>
                    <a:pt x="480" y="544"/>
                    <a:pt x="468" y="546"/>
                  </a:cubicBezTo>
                  <a:cubicBezTo>
                    <a:pt x="462" y="551"/>
                    <a:pt x="455" y="553"/>
                    <a:pt x="447" y="554"/>
                  </a:cubicBezTo>
                  <a:cubicBezTo>
                    <a:pt x="435" y="560"/>
                    <a:pt x="448" y="555"/>
                    <a:pt x="439" y="557"/>
                  </a:cubicBezTo>
                  <a:cubicBezTo>
                    <a:pt x="428" y="563"/>
                    <a:pt x="412" y="565"/>
                    <a:pt x="400" y="566"/>
                  </a:cubicBezTo>
                  <a:cubicBezTo>
                    <a:pt x="392" y="569"/>
                    <a:pt x="388" y="572"/>
                    <a:pt x="379" y="573"/>
                  </a:cubicBezTo>
                  <a:cubicBezTo>
                    <a:pt x="345" y="579"/>
                    <a:pt x="309" y="572"/>
                    <a:pt x="276" y="570"/>
                  </a:cubicBezTo>
                  <a:cubicBezTo>
                    <a:pt x="259" y="570"/>
                    <a:pt x="241" y="560"/>
                    <a:pt x="229" y="558"/>
                  </a:cubicBezTo>
                  <a:cubicBezTo>
                    <a:pt x="223" y="557"/>
                    <a:pt x="202" y="545"/>
                    <a:pt x="202" y="545"/>
                  </a:cubicBezTo>
                  <a:cubicBezTo>
                    <a:pt x="181" y="535"/>
                    <a:pt x="175" y="534"/>
                    <a:pt x="156" y="521"/>
                  </a:cubicBezTo>
                  <a:cubicBezTo>
                    <a:pt x="144" y="513"/>
                    <a:pt x="130" y="501"/>
                    <a:pt x="118" y="494"/>
                  </a:cubicBezTo>
                  <a:cubicBezTo>
                    <a:pt x="111" y="483"/>
                    <a:pt x="87" y="460"/>
                    <a:pt x="75" y="453"/>
                  </a:cubicBezTo>
                  <a:cubicBezTo>
                    <a:pt x="63" y="434"/>
                    <a:pt x="49" y="416"/>
                    <a:pt x="39" y="395"/>
                  </a:cubicBezTo>
                  <a:cubicBezTo>
                    <a:pt x="28" y="371"/>
                    <a:pt x="23" y="348"/>
                    <a:pt x="10" y="323"/>
                  </a:cubicBezTo>
                  <a:cubicBezTo>
                    <a:pt x="9" y="314"/>
                    <a:pt x="9" y="304"/>
                    <a:pt x="6" y="296"/>
                  </a:cubicBezTo>
                  <a:cubicBezTo>
                    <a:pt x="5" y="284"/>
                    <a:pt x="0" y="272"/>
                    <a:pt x="3" y="260"/>
                  </a:cubicBezTo>
                  <a:cubicBezTo>
                    <a:pt x="4" y="229"/>
                    <a:pt x="3" y="203"/>
                    <a:pt x="9" y="173"/>
                  </a:cubicBezTo>
                  <a:cubicBezTo>
                    <a:pt x="10" y="163"/>
                    <a:pt x="11" y="144"/>
                    <a:pt x="16" y="135"/>
                  </a:cubicBezTo>
                  <a:cubicBezTo>
                    <a:pt x="17" y="128"/>
                    <a:pt x="21" y="124"/>
                    <a:pt x="24" y="117"/>
                  </a:cubicBezTo>
                  <a:cubicBezTo>
                    <a:pt x="25" y="110"/>
                    <a:pt x="31" y="105"/>
                    <a:pt x="34" y="99"/>
                  </a:cubicBezTo>
                  <a:cubicBezTo>
                    <a:pt x="39" y="78"/>
                    <a:pt x="51" y="55"/>
                    <a:pt x="66" y="40"/>
                  </a:cubicBezTo>
                  <a:cubicBezTo>
                    <a:pt x="77" y="29"/>
                    <a:pt x="81" y="15"/>
                    <a:pt x="96" y="6"/>
                  </a:cubicBezTo>
                  <a:cubicBezTo>
                    <a:pt x="100" y="0"/>
                    <a:pt x="101" y="8"/>
                    <a:pt x="103" y="3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92" name="Oval 194"/>
            <p:cNvSpPr>
              <a:spLocks noChangeArrowheads="1"/>
            </p:cNvSpPr>
            <p:nvPr/>
          </p:nvSpPr>
          <p:spPr bwMode="auto">
            <a:xfrm>
              <a:off x="1485" y="1920"/>
              <a:ext cx="672" cy="672"/>
            </a:xfrm>
            <a:prstGeom prst="ellips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117955" name="AutoShape 195"/>
          <p:cNvSpPr>
            <a:spLocks noChangeArrowheads="1"/>
          </p:cNvSpPr>
          <p:nvPr/>
        </p:nvSpPr>
        <p:spPr bwMode="auto">
          <a:xfrm>
            <a:off x="5257800" y="3886200"/>
            <a:ext cx="381000" cy="838200"/>
          </a:xfrm>
          <a:prstGeom prst="curvedLeftArrow">
            <a:avLst>
              <a:gd name="adj1" fmla="val 44000"/>
              <a:gd name="adj2" fmla="val 88000"/>
              <a:gd name="adj3" fmla="val 33333"/>
            </a:avLst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117956" name="AutoShape 196"/>
          <p:cNvSpPr>
            <a:spLocks noChangeArrowheads="1"/>
          </p:cNvSpPr>
          <p:nvPr/>
        </p:nvSpPr>
        <p:spPr bwMode="auto">
          <a:xfrm>
            <a:off x="4648200" y="2819400"/>
            <a:ext cx="381000" cy="838200"/>
          </a:xfrm>
          <a:prstGeom prst="curvedLeftArrow">
            <a:avLst>
              <a:gd name="adj1" fmla="val 44000"/>
              <a:gd name="adj2" fmla="val 88000"/>
              <a:gd name="adj3" fmla="val 33333"/>
            </a:avLst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GB"/>
          </a:p>
        </p:txBody>
      </p:sp>
      <p:sp>
        <p:nvSpPr>
          <p:cNvPr id="37905" name="Oval 197"/>
          <p:cNvSpPr>
            <a:spLocks noChangeArrowheads="1"/>
          </p:cNvSpPr>
          <p:nvPr/>
        </p:nvSpPr>
        <p:spPr bwMode="auto">
          <a:xfrm>
            <a:off x="3352800" y="4800600"/>
            <a:ext cx="1066800" cy="10668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906" name="Oval 198"/>
          <p:cNvSpPr>
            <a:spLocks noChangeArrowheads="1"/>
          </p:cNvSpPr>
          <p:nvPr/>
        </p:nvSpPr>
        <p:spPr bwMode="auto">
          <a:xfrm>
            <a:off x="2133600" y="4800600"/>
            <a:ext cx="1066800" cy="10668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907" name="Oval 199"/>
          <p:cNvSpPr>
            <a:spLocks noChangeArrowheads="1"/>
          </p:cNvSpPr>
          <p:nvPr/>
        </p:nvSpPr>
        <p:spPr bwMode="auto">
          <a:xfrm>
            <a:off x="914400" y="4800600"/>
            <a:ext cx="1066800" cy="10668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7" name="Group 200"/>
          <p:cNvGrpSpPr>
            <a:grpSpLocks/>
          </p:cNvGrpSpPr>
          <p:nvPr/>
        </p:nvGrpSpPr>
        <p:grpSpPr bwMode="auto">
          <a:xfrm>
            <a:off x="917575" y="4927600"/>
            <a:ext cx="4721225" cy="319088"/>
            <a:chOff x="626" y="3200"/>
            <a:chExt cx="2974" cy="201"/>
          </a:xfrm>
        </p:grpSpPr>
        <p:sp>
          <p:nvSpPr>
            <p:cNvPr id="37973" name="Freeform 201" descr="Nogal"/>
            <p:cNvSpPr>
              <a:spLocks/>
            </p:cNvSpPr>
            <p:nvPr/>
          </p:nvSpPr>
          <p:spPr bwMode="auto">
            <a:xfrm>
              <a:off x="2927" y="3200"/>
              <a:ext cx="673" cy="201"/>
            </a:xfrm>
            <a:custGeom>
              <a:avLst/>
              <a:gdLst>
                <a:gd name="T0" fmla="*/ 97 w 673"/>
                <a:gd name="T1" fmla="*/ 22 h 201"/>
                <a:gd name="T2" fmla="*/ 118 w 673"/>
                <a:gd name="T3" fmla="*/ 0 h 201"/>
                <a:gd name="T4" fmla="*/ 559 w 673"/>
                <a:gd name="T5" fmla="*/ 1 h 201"/>
                <a:gd name="T6" fmla="*/ 603 w 673"/>
                <a:gd name="T7" fmla="*/ 46 h 201"/>
                <a:gd name="T8" fmla="*/ 598 w 673"/>
                <a:gd name="T9" fmla="*/ 43 h 201"/>
                <a:gd name="T10" fmla="*/ 586 w 673"/>
                <a:gd name="T11" fmla="*/ 33 h 201"/>
                <a:gd name="T12" fmla="*/ 570 w 673"/>
                <a:gd name="T13" fmla="*/ 13 h 201"/>
                <a:gd name="T14" fmla="*/ 618 w 673"/>
                <a:gd name="T15" fmla="*/ 72 h 201"/>
                <a:gd name="T16" fmla="*/ 655 w 673"/>
                <a:gd name="T17" fmla="*/ 146 h 201"/>
                <a:gd name="T18" fmla="*/ 663 w 673"/>
                <a:gd name="T19" fmla="*/ 172 h 201"/>
                <a:gd name="T20" fmla="*/ 667 w 673"/>
                <a:gd name="T21" fmla="*/ 190 h 201"/>
                <a:gd name="T22" fmla="*/ 673 w 673"/>
                <a:gd name="T23" fmla="*/ 200 h 201"/>
                <a:gd name="T24" fmla="*/ 4 w 673"/>
                <a:gd name="T25" fmla="*/ 201 h 201"/>
                <a:gd name="T26" fmla="*/ 12 w 673"/>
                <a:gd name="T27" fmla="*/ 177 h 201"/>
                <a:gd name="T28" fmla="*/ 15 w 673"/>
                <a:gd name="T29" fmla="*/ 154 h 201"/>
                <a:gd name="T30" fmla="*/ 55 w 673"/>
                <a:gd name="T31" fmla="*/ 83 h 201"/>
                <a:gd name="T32" fmla="*/ 79 w 673"/>
                <a:gd name="T33" fmla="*/ 47 h 201"/>
                <a:gd name="T34" fmla="*/ 97 w 673"/>
                <a:gd name="T35" fmla="*/ 22 h 2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73"/>
                <a:gd name="T55" fmla="*/ 0 h 201"/>
                <a:gd name="T56" fmla="*/ 673 w 673"/>
                <a:gd name="T57" fmla="*/ 201 h 20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73" h="201">
                  <a:moveTo>
                    <a:pt x="97" y="22"/>
                  </a:moveTo>
                  <a:cubicBezTo>
                    <a:pt x="88" y="24"/>
                    <a:pt x="112" y="3"/>
                    <a:pt x="118" y="0"/>
                  </a:cubicBezTo>
                  <a:cubicBezTo>
                    <a:pt x="124" y="3"/>
                    <a:pt x="509" y="7"/>
                    <a:pt x="559" y="1"/>
                  </a:cubicBezTo>
                  <a:cubicBezTo>
                    <a:pt x="553" y="1"/>
                    <a:pt x="597" y="39"/>
                    <a:pt x="603" y="46"/>
                  </a:cubicBezTo>
                  <a:cubicBezTo>
                    <a:pt x="609" y="53"/>
                    <a:pt x="601" y="45"/>
                    <a:pt x="598" y="43"/>
                  </a:cubicBezTo>
                  <a:cubicBezTo>
                    <a:pt x="598" y="40"/>
                    <a:pt x="588" y="31"/>
                    <a:pt x="586" y="33"/>
                  </a:cubicBezTo>
                  <a:cubicBezTo>
                    <a:pt x="589" y="33"/>
                    <a:pt x="571" y="13"/>
                    <a:pt x="570" y="13"/>
                  </a:cubicBezTo>
                  <a:cubicBezTo>
                    <a:pt x="580" y="22"/>
                    <a:pt x="606" y="64"/>
                    <a:pt x="618" y="72"/>
                  </a:cubicBezTo>
                  <a:cubicBezTo>
                    <a:pt x="637" y="100"/>
                    <a:pt x="649" y="112"/>
                    <a:pt x="655" y="146"/>
                  </a:cubicBezTo>
                  <a:cubicBezTo>
                    <a:pt x="662" y="188"/>
                    <a:pt x="639" y="106"/>
                    <a:pt x="663" y="172"/>
                  </a:cubicBezTo>
                  <a:cubicBezTo>
                    <a:pt x="665" y="178"/>
                    <a:pt x="667" y="196"/>
                    <a:pt x="667" y="190"/>
                  </a:cubicBezTo>
                  <a:cubicBezTo>
                    <a:pt x="670" y="193"/>
                    <a:pt x="673" y="194"/>
                    <a:pt x="673" y="200"/>
                  </a:cubicBezTo>
                  <a:cubicBezTo>
                    <a:pt x="661" y="200"/>
                    <a:pt x="0" y="199"/>
                    <a:pt x="4" y="201"/>
                  </a:cubicBezTo>
                  <a:cubicBezTo>
                    <a:pt x="1" y="199"/>
                    <a:pt x="12" y="184"/>
                    <a:pt x="12" y="177"/>
                  </a:cubicBezTo>
                  <a:cubicBezTo>
                    <a:pt x="12" y="177"/>
                    <a:pt x="14" y="156"/>
                    <a:pt x="15" y="154"/>
                  </a:cubicBezTo>
                  <a:cubicBezTo>
                    <a:pt x="31" y="123"/>
                    <a:pt x="36" y="112"/>
                    <a:pt x="55" y="83"/>
                  </a:cubicBezTo>
                  <a:cubicBezTo>
                    <a:pt x="65" y="68"/>
                    <a:pt x="65" y="59"/>
                    <a:pt x="79" y="47"/>
                  </a:cubicBezTo>
                  <a:cubicBezTo>
                    <a:pt x="80" y="46"/>
                    <a:pt x="105" y="8"/>
                    <a:pt x="97" y="22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74" name="Freeform 202" descr="Nogal"/>
            <p:cNvSpPr>
              <a:spLocks/>
            </p:cNvSpPr>
            <p:nvPr/>
          </p:nvSpPr>
          <p:spPr bwMode="auto">
            <a:xfrm>
              <a:off x="2160" y="3200"/>
              <a:ext cx="673" cy="201"/>
            </a:xfrm>
            <a:custGeom>
              <a:avLst/>
              <a:gdLst>
                <a:gd name="T0" fmla="*/ 97 w 673"/>
                <a:gd name="T1" fmla="*/ 22 h 201"/>
                <a:gd name="T2" fmla="*/ 118 w 673"/>
                <a:gd name="T3" fmla="*/ 0 h 201"/>
                <a:gd name="T4" fmla="*/ 559 w 673"/>
                <a:gd name="T5" fmla="*/ 1 h 201"/>
                <a:gd name="T6" fmla="*/ 603 w 673"/>
                <a:gd name="T7" fmla="*/ 46 h 201"/>
                <a:gd name="T8" fmla="*/ 598 w 673"/>
                <a:gd name="T9" fmla="*/ 43 h 201"/>
                <a:gd name="T10" fmla="*/ 586 w 673"/>
                <a:gd name="T11" fmla="*/ 33 h 201"/>
                <a:gd name="T12" fmla="*/ 570 w 673"/>
                <a:gd name="T13" fmla="*/ 13 h 201"/>
                <a:gd name="T14" fmla="*/ 618 w 673"/>
                <a:gd name="T15" fmla="*/ 72 h 201"/>
                <a:gd name="T16" fmla="*/ 655 w 673"/>
                <a:gd name="T17" fmla="*/ 146 h 201"/>
                <a:gd name="T18" fmla="*/ 663 w 673"/>
                <a:gd name="T19" fmla="*/ 172 h 201"/>
                <a:gd name="T20" fmla="*/ 667 w 673"/>
                <a:gd name="T21" fmla="*/ 190 h 201"/>
                <a:gd name="T22" fmla="*/ 673 w 673"/>
                <a:gd name="T23" fmla="*/ 200 h 201"/>
                <a:gd name="T24" fmla="*/ 4 w 673"/>
                <a:gd name="T25" fmla="*/ 201 h 201"/>
                <a:gd name="T26" fmla="*/ 12 w 673"/>
                <a:gd name="T27" fmla="*/ 177 h 201"/>
                <a:gd name="T28" fmla="*/ 15 w 673"/>
                <a:gd name="T29" fmla="*/ 154 h 201"/>
                <a:gd name="T30" fmla="*/ 55 w 673"/>
                <a:gd name="T31" fmla="*/ 83 h 201"/>
                <a:gd name="T32" fmla="*/ 79 w 673"/>
                <a:gd name="T33" fmla="*/ 47 h 201"/>
                <a:gd name="T34" fmla="*/ 97 w 673"/>
                <a:gd name="T35" fmla="*/ 22 h 2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73"/>
                <a:gd name="T55" fmla="*/ 0 h 201"/>
                <a:gd name="T56" fmla="*/ 673 w 673"/>
                <a:gd name="T57" fmla="*/ 201 h 20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73" h="201">
                  <a:moveTo>
                    <a:pt x="97" y="22"/>
                  </a:moveTo>
                  <a:cubicBezTo>
                    <a:pt x="88" y="24"/>
                    <a:pt x="112" y="3"/>
                    <a:pt x="118" y="0"/>
                  </a:cubicBezTo>
                  <a:cubicBezTo>
                    <a:pt x="124" y="3"/>
                    <a:pt x="509" y="7"/>
                    <a:pt x="559" y="1"/>
                  </a:cubicBezTo>
                  <a:cubicBezTo>
                    <a:pt x="553" y="1"/>
                    <a:pt x="597" y="39"/>
                    <a:pt x="603" y="46"/>
                  </a:cubicBezTo>
                  <a:cubicBezTo>
                    <a:pt x="609" y="53"/>
                    <a:pt x="601" y="45"/>
                    <a:pt x="598" y="43"/>
                  </a:cubicBezTo>
                  <a:cubicBezTo>
                    <a:pt x="598" y="40"/>
                    <a:pt x="588" y="31"/>
                    <a:pt x="586" y="33"/>
                  </a:cubicBezTo>
                  <a:cubicBezTo>
                    <a:pt x="589" y="33"/>
                    <a:pt x="571" y="13"/>
                    <a:pt x="570" y="13"/>
                  </a:cubicBezTo>
                  <a:cubicBezTo>
                    <a:pt x="580" y="22"/>
                    <a:pt x="606" y="64"/>
                    <a:pt x="618" y="72"/>
                  </a:cubicBezTo>
                  <a:cubicBezTo>
                    <a:pt x="637" y="100"/>
                    <a:pt x="649" y="112"/>
                    <a:pt x="655" y="146"/>
                  </a:cubicBezTo>
                  <a:cubicBezTo>
                    <a:pt x="662" y="188"/>
                    <a:pt x="639" y="106"/>
                    <a:pt x="663" y="172"/>
                  </a:cubicBezTo>
                  <a:cubicBezTo>
                    <a:pt x="665" y="178"/>
                    <a:pt x="667" y="196"/>
                    <a:pt x="667" y="190"/>
                  </a:cubicBezTo>
                  <a:cubicBezTo>
                    <a:pt x="670" y="193"/>
                    <a:pt x="673" y="194"/>
                    <a:pt x="673" y="200"/>
                  </a:cubicBezTo>
                  <a:cubicBezTo>
                    <a:pt x="661" y="200"/>
                    <a:pt x="0" y="199"/>
                    <a:pt x="4" y="201"/>
                  </a:cubicBezTo>
                  <a:cubicBezTo>
                    <a:pt x="1" y="199"/>
                    <a:pt x="12" y="184"/>
                    <a:pt x="12" y="177"/>
                  </a:cubicBezTo>
                  <a:cubicBezTo>
                    <a:pt x="12" y="177"/>
                    <a:pt x="14" y="156"/>
                    <a:pt x="15" y="154"/>
                  </a:cubicBezTo>
                  <a:cubicBezTo>
                    <a:pt x="31" y="123"/>
                    <a:pt x="36" y="112"/>
                    <a:pt x="55" y="83"/>
                  </a:cubicBezTo>
                  <a:cubicBezTo>
                    <a:pt x="65" y="68"/>
                    <a:pt x="65" y="59"/>
                    <a:pt x="79" y="47"/>
                  </a:cubicBezTo>
                  <a:cubicBezTo>
                    <a:pt x="80" y="46"/>
                    <a:pt x="105" y="8"/>
                    <a:pt x="97" y="22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75" name="Freeform 203" descr="Nogal"/>
            <p:cNvSpPr>
              <a:spLocks/>
            </p:cNvSpPr>
            <p:nvPr/>
          </p:nvSpPr>
          <p:spPr bwMode="auto">
            <a:xfrm>
              <a:off x="1393" y="3200"/>
              <a:ext cx="673" cy="201"/>
            </a:xfrm>
            <a:custGeom>
              <a:avLst/>
              <a:gdLst>
                <a:gd name="T0" fmla="*/ 97 w 673"/>
                <a:gd name="T1" fmla="*/ 22 h 201"/>
                <a:gd name="T2" fmla="*/ 118 w 673"/>
                <a:gd name="T3" fmla="*/ 0 h 201"/>
                <a:gd name="T4" fmla="*/ 559 w 673"/>
                <a:gd name="T5" fmla="*/ 1 h 201"/>
                <a:gd name="T6" fmla="*/ 603 w 673"/>
                <a:gd name="T7" fmla="*/ 46 h 201"/>
                <a:gd name="T8" fmla="*/ 598 w 673"/>
                <a:gd name="T9" fmla="*/ 43 h 201"/>
                <a:gd name="T10" fmla="*/ 586 w 673"/>
                <a:gd name="T11" fmla="*/ 33 h 201"/>
                <a:gd name="T12" fmla="*/ 570 w 673"/>
                <a:gd name="T13" fmla="*/ 13 h 201"/>
                <a:gd name="T14" fmla="*/ 618 w 673"/>
                <a:gd name="T15" fmla="*/ 72 h 201"/>
                <a:gd name="T16" fmla="*/ 655 w 673"/>
                <a:gd name="T17" fmla="*/ 146 h 201"/>
                <a:gd name="T18" fmla="*/ 663 w 673"/>
                <a:gd name="T19" fmla="*/ 172 h 201"/>
                <a:gd name="T20" fmla="*/ 667 w 673"/>
                <a:gd name="T21" fmla="*/ 190 h 201"/>
                <a:gd name="T22" fmla="*/ 673 w 673"/>
                <a:gd name="T23" fmla="*/ 200 h 201"/>
                <a:gd name="T24" fmla="*/ 4 w 673"/>
                <a:gd name="T25" fmla="*/ 201 h 201"/>
                <a:gd name="T26" fmla="*/ 12 w 673"/>
                <a:gd name="T27" fmla="*/ 177 h 201"/>
                <a:gd name="T28" fmla="*/ 15 w 673"/>
                <a:gd name="T29" fmla="*/ 154 h 201"/>
                <a:gd name="T30" fmla="*/ 55 w 673"/>
                <a:gd name="T31" fmla="*/ 83 h 201"/>
                <a:gd name="T32" fmla="*/ 79 w 673"/>
                <a:gd name="T33" fmla="*/ 47 h 201"/>
                <a:gd name="T34" fmla="*/ 97 w 673"/>
                <a:gd name="T35" fmla="*/ 22 h 2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73"/>
                <a:gd name="T55" fmla="*/ 0 h 201"/>
                <a:gd name="T56" fmla="*/ 673 w 673"/>
                <a:gd name="T57" fmla="*/ 201 h 20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73" h="201">
                  <a:moveTo>
                    <a:pt x="97" y="22"/>
                  </a:moveTo>
                  <a:cubicBezTo>
                    <a:pt x="88" y="24"/>
                    <a:pt x="112" y="3"/>
                    <a:pt x="118" y="0"/>
                  </a:cubicBezTo>
                  <a:cubicBezTo>
                    <a:pt x="124" y="3"/>
                    <a:pt x="509" y="7"/>
                    <a:pt x="559" y="1"/>
                  </a:cubicBezTo>
                  <a:cubicBezTo>
                    <a:pt x="553" y="1"/>
                    <a:pt x="597" y="39"/>
                    <a:pt x="603" y="46"/>
                  </a:cubicBezTo>
                  <a:cubicBezTo>
                    <a:pt x="609" y="53"/>
                    <a:pt x="601" y="45"/>
                    <a:pt x="598" y="43"/>
                  </a:cubicBezTo>
                  <a:cubicBezTo>
                    <a:pt x="598" y="40"/>
                    <a:pt x="588" y="31"/>
                    <a:pt x="586" y="33"/>
                  </a:cubicBezTo>
                  <a:cubicBezTo>
                    <a:pt x="589" y="33"/>
                    <a:pt x="571" y="13"/>
                    <a:pt x="570" y="13"/>
                  </a:cubicBezTo>
                  <a:cubicBezTo>
                    <a:pt x="580" y="22"/>
                    <a:pt x="606" y="64"/>
                    <a:pt x="618" y="72"/>
                  </a:cubicBezTo>
                  <a:cubicBezTo>
                    <a:pt x="637" y="100"/>
                    <a:pt x="649" y="112"/>
                    <a:pt x="655" y="146"/>
                  </a:cubicBezTo>
                  <a:cubicBezTo>
                    <a:pt x="662" y="188"/>
                    <a:pt x="639" y="106"/>
                    <a:pt x="663" y="172"/>
                  </a:cubicBezTo>
                  <a:cubicBezTo>
                    <a:pt x="665" y="178"/>
                    <a:pt x="667" y="196"/>
                    <a:pt x="667" y="190"/>
                  </a:cubicBezTo>
                  <a:cubicBezTo>
                    <a:pt x="670" y="193"/>
                    <a:pt x="673" y="194"/>
                    <a:pt x="673" y="200"/>
                  </a:cubicBezTo>
                  <a:cubicBezTo>
                    <a:pt x="661" y="200"/>
                    <a:pt x="0" y="199"/>
                    <a:pt x="4" y="201"/>
                  </a:cubicBezTo>
                  <a:cubicBezTo>
                    <a:pt x="1" y="199"/>
                    <a:pt x="12" y="184"/>
                    <a:pt x="12" y="177"/>
                  </a:cubicBezTo>
                  <a:cubicBezTo>
                    <a:pt x="12" y="177"/>
                    <a:pt x="14" y="156"/>
                    <a:pt x="15" y="154"/>
                  </a:cubicBezTo>
                  <a:cubicBezTo>
                    <a:pt x="31" y="123"/>
                    <a:pt x="36" y="112"/>
                    <a:pt x="55" y="83"/>
                  </a:cubicBezTo>
                  <a:cubicBezTo>
                    <a:pt x="65" y="68"/>
                    <a:pt x="65" y="59"/>
                    <a:pt x="79" y="47"/>
                  </a:cubicBezTo>
                  <a:cubicBezTo>
                    <a:pt x="80" y="46"/>
                    <a:pt x="105" y="8"/>
                    <a:pt x="97" y="22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76" name="Freeform 204" descr="Nogal"/>
            <p:cNvSpPr>
              <a:spLocks/>
            </p:cNvSpPr>
            <p:nvPr/>
          </p:nvSpPr>
          <p:spPr bwMode="auto">
            <a:xfrm>
              <a:off x="626" y="3200"/>
              <a:ext cx="673" cy="201"/>
            </a:xfrm>
            <a:custGeom>
              <a:avLst/>
              <a:gdLst>
                <a:gd name="T0" fmla="*/ 97 w 673"/>
                <a:gd name="T1" fmla="*/ 22 h 201"/>
                <a:gd name="T2" fmla="*/ 118 w 673"/>
                <a:gd name="T3" fmla="*/ 0 h 201"/>
                <a:gd name="T4" fmla="*/ 559 w 673"/>
                <a:gd name="T5" fmla="*/ 1 h 201"/>
                <a:gd name="T6" fmla="*/ 603 w 673"/>
                <a:gd name="T7" fmla="*/ 46 h 201"/>
                <a:gd name="T8" fmla="*/ 598 w 673"/>
                <a:gd name="T9" fmla="*/ 43 h 201"/>
                <a:gd name="T10" fmla="*/ 586 w 673"/>
                <a:gd name="T11" fmla="*/ 33 h 201"/>
                <a:gd name="T12" fmla="*/ 570 w 673"/>
                <a:gd name="T13" fmla="*/ 13 h 201"/>
                <a:gd name="T14" fmla="*/ 618 w 673"/>
                <a:gd name="T15" fmla="*/ 72 h 201"/>
                <a:gd name="T16" fmla="*/ 655 w 673"/>
                <a:gd name="T17" fmla="*/ 146 h 201"/>
                <a:gd name="T18" fmla="*/ 663 w 673"/>
                <a:gd name="T19" fmla="*/ 172 h 201"/>
                <a:gd name="T20" fmla="*/ 667 w 673"/>
                <a:gd name="T21" fmla="*/ 190 h 201"/>
                <a:gd name="T22" fmla="*/ 673 w 673"/>
                <a:gd name="T23" fmla="*/ 200 h 201"/>
                <a:gd name="T24" fmla="*/ 4 w 673"/>
                <a:gd name="T25" fmla="*/ 201 h 201"/>
                <a:gd name="T26" fmla="*/ 12 w 673"/>
                <a:gd name="T27" fmla="*/ 177 h 201"/>
                <a:gd name="T28" fmla="*/ 15 w 673"/>
                <a:gd name="T29" fmla="*/ 154 h 201"/>
                <a:gd name="T30" fmla="*/ 55 w 673"/>
                <a:gd name="T31" fmla="*/ 83 h 201"/>
                <a:gd name="T32" fmla="*/ 79 w 673"/>
                <a:gd name="T33" fmla="*/ 47 h 201"/>
                <a:gd name="T34" fmla="*/ 97 w 673"/>
                <a:gd name="T35" fmla="*/ 22 h 2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73"/>
                <a:gd name="T55" fmla="*/ 0 h 201"/>
                <a:gd name="T56" fmla="*/ 673 w 673"/>
                <a:gd name="T57" fmla="*/ 201 h 20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73" h="201">
                  <a:moveTo>
                    <a:pt x="97" y="22"/>
                  </a:moveTo>
                  <a:cubicBezTo>
                    <a:pt x="88" y="24"/>
                    <a:pt x="112" y="3"/>
                    <a:pt x="118" y="0"/>
                  </a:cubicBezTo>
                  <a:cubicBezTo>
                    <a:pt x="124" y="3"/>
                    <a:pt x="509" y="7"/>
                    <a:pt x="559" y="1"/>
                  </a:cubicBezTo>
                  <a:cubicBezTo>
                    <a:pt x="553" y="1"/>
                    <a:pt x="597" y="39"/>
                    <a:pt x="603" y="46"/>
                  </a:cubicBezTo>
                  <a:cubicBezTo>
                    <a:pt x="609" y="53"/>
                    <a:pt x="601" y="45"/>
                    <a:pt x="598" y="43"/>
                  </a:cubicBezTo>
                  <a:cubicBezTo>
                    <a:pt x="598" y="40"/>
                    <a:pt x="588" y="31"/>
                    <a:pt x="586" y="33"/>
                  </a:cubicBezTo>
                  <a:cubicBezTo>
                    <a:pt x="589" y="33"/>
                    <a:pt x="571" y="13"/>
                    <a:pt x="570" y="13"/>
                  </a:cubicBezTo>
                  <a:cubicBezTo>
                    <a:pt x="580" y="22"/>
                    <a:pt x="606" y="64"/>
                    <a:pt x="618" y="72"/>
                  </a:cubicBezTo>
                  <a:cubicBezTo>
                    <a:pt x="637" y="100"/>
                    <a:pt x="649" y="112"/>
                    <a:pt x="655" y="146"/>
                  </a:cubicBezTo>
                  <a:cubicBezTo>
                    <a:pt x="662" y="188"/>
                    <a:pt x="639" y="106"/>
                    <a:pt x="663" y="172"/>
                  </a:cubicBezTo>
                  <a:cubicBezTo>
                    <a:pt x="665" y="178"/>
                    <a:pt x="667" y="196"/>
                    <a:pt x="667" y="190"/>
                  </a:cubicBezTo>
                  <a:cubicBezTo>
                    <a:pt x="670" y="193"/>
                    <a:pt x="673" y="194"/>
                    <a:pt x="673" y="200"/>
                  </a:cubicBezTo>
                  <a:cubicBezTo>
                    <a:pt x="661" y="200"/>
                    <a:pt x="0" y="199"/>
                    <a:pt x="4" y="201"/>
                  </a:cubicBezTo>
                  <a:cubicBezTo>
                    <a:pt x="1" y="199"/>
                    <a:pt x="12" y="184"/>
                    <a:pt x="12" y="177"/>
                  </a:cubicBezTo>
                  <a:cubicBezTo>
                    <a:pt x="12" y="177"/>
                    <a:pt x="14" y="156"/>
                    <a:pt x="15" y="154"/>
                  </a:cubicBezTo>
                  <a:cubicBezTo>
                    <a:pt x="31" y="123"/>
                    <a:pt x="36" y="112"/>
                    <a:pt x="55" y="83"/>
                  </a:cubicBezTo>
                  <a:cubicBezTo>
                    <a:pt x="65" y="68"/>
                    <a:pt x="65" y="59"/>
                    <a:pt x="79" y="47"/>
                  </a:cubicBezTo>
                  <a:cubicBezTo>
                    <a:pt x="80" y="46"/>
                    <a:pt x="105" y="8"/>
                    <a:pt x="97" y="22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" name="Group 205"/>
          <p:cNvGrpSpPr>
            <a:grpSpLocks/>
          </p:cNvGrpSpPr>
          <p:nvPr/>
        </p:nvGrpSpPr>
        <p:grpSpPr bwMode="auto">
          <a:xfrm>
            <a:off x="317500" y="3848100"/>
            <a:ext cx="5313363" cy="1409700"/>
            <a:chOff x="248" y="2522"/>
            <a:chExt cx="3347" cy="888"/>
          </a:xfrm>
        </p:grpSpPr>
        <p:sp>
          <p:nvSpPr>
            <p:cNvPr id="37965" name="Freeform 206"/>
            <p:cNvSpPr>
              <a:spLocks/>
            </p:cNvSpPr>
            <p:nvPr/>
          </p:nvSpPr>
          <p:spPr bwMode="auto">
            <a:xfrm>
              <a:off x="2931" y="3196"/>
              <a:ext cx="664" cy="211"/>
            </a:xfrm>
            <a:custGeom>
              <a:avLst/>
              <a:gdLst>
                <a:gd name="T0" fmla="*/ 91 w 664"/>
                <a:gd name="T1" fmla="*/ 33 h 211"/>
                <a:gd name="T2" fmla="*/ 108 w 664"/>
                <a:gd name="T3" fmla="*/ 10 h 211"/>
                <a:gd name="T4" fmla="*/ 116 w 664"/>
                <a:gd name="T5" fmla="*/ 8 h 211"/>
                <a:gd name="T6" fmla="*/ 557 w 664"/>
                <a:gd name="T7" fmla="*/ 8 h 211"/>
                <a:gd name="T8" fmla="*/ 557 w 664"/>
                <a:gd name="T9" fmla="*/ 7 h 211"/>
                <a:gd name="T10" fmla="*/ 558 w 664"/>
                <a:gd name="T11" fmla="*/ 11 h 211"/>
                <a:gd name="T12" fmla="*/ 597 w 664"/>
                <a:gd name="T13" fmla="*/ 57 h 211"/>
                <a:gd name="T14" fmla="*/ 592 w 664"/>
                <a:gd name="T15" fmla="*/ 54 h 211"/>
                <a:gd name="T16" fmla="*/ 584 w 664"/>
                <a:gd name="T17" fmla="*/ 41 h 211"/>
                <a:gd name="T18" fmla="*/ 567 w 664"/>
                <a:gd name="T19" fmla="*/ 25 h 211"/>
                <a:gd name="T20" fmla="*/ 612 w 664"/>
                <a:gd name="T21" fmla="*/ 83 h 211"/>
                <a:gd name="T22" fmla="*/ 650 w 664"/>
                <a:gd name="T23" fmla="*/ 157 h 211"/>
                <a:gd name="T24" fmla="*/ 657 w 664"/>
                <a:gd name="T25" fmla="*/ 183 h 211"/>
                <a:gd name="T26" fmla="*/ 661 w 664"/>
                <a:gd name="T27" fmla="*/ 201 h 211"/>
                <a:gd name="T28" fmla="*/ 662 w 664"/>
                <a:gd name="T29" fmla="*/ 211 h 211"/>
                <a:gd name="T30" fmla="*/ 0 w 664"/>
                <a:gd name="T31" fmla="*/ 211 h 211"/>
                <a:gd name="T32" fmla="*/ 6 w 664"/>
                <a:gd name="T33" fmla="*/ 188 h 211"/>
                <a:gd name="T34" fmla="*/ 15 w 664"/>
                <a:gd name="T35" fmla="*/ 155 h 211"/>
                <a:gd name="T36" fmla="*/ 49 w 664"/>
                <a:gd name="T37" fmla="*/ 94 h 211"/>
                <a:gd name="T38" fmla="*/ 73 w 664"/>
                <a:gd name="T39" fmla="*/ 58 h 211"/>
                <a:gd name="T40" fmla="*/ 91 w 664"/>
                <a:gd name="T41" fmla="*/ 33 h 2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64"/>
                <a:gd name="T64" fmla="*/ 0 h 211"/>
                <a:gd name="T65" fmla="*/ 664 w 664"/>
                <a:gd name="T66" fmla="*/ 211 h 2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64" h="211">
                  <a:moveTo>
                    <a:pt x="91" y="33"/>
                  </a:moveTo>
                  <a:cubicBezTo>
                    <a:pt x="82" y="35"/>
                    <a:pt x="117" y="0"/>
                    <a:pt x="108" y="10"/>
                  </a:cubicBezTo>
                  <a:cubicBezTo>
                    <a:pt x="117" y="6"/>
                    <a:pt x="42" y="8"/>
                    <a:pt x="116" y="8"/>
                  </a:cubicBezTo>
                  <a:cubicBezTo>
                    <a:pt x="191" y="8"/>
                    <a:pt x="484" y="8"/>
                    <a:pt x="557" y="8"/>
                  </a:cubicBezTo>
                  <a:cubicBezTo>
                    <a:pt x="630" y="8"/>
                    <a:pt x="557" y="7"/>
                    <a:pt x="557" y="7"/>
                  </a:cubicBezTo>
                  <a:cubicBezTo>
                    <a:pt x="557" y="7"/>
                    <a:pt x="551" y="3"/>
                    <a:pt x="558" y="11"/>
                  </a:cubicBezTo>
                  <a:cubicBezTo>
                    <a:pt x="552" y="11"/>
                    <a:pt x="591" y="50"/>
                    <a:pt x="597" y="57"/>
                  </a:cubicBezTo>
                  <a:cubicBezTo>
                    <a:pt x="603" y="64"/>
                    <a:pt x="594" y="57"/>
                    <a:pt x="592" y="54"/>
                  </a:cubicBezTo>
                  <a:cubicBezTo>
                    <a:pt x="592" y="51"/>
                    <a:pt x="586" y="39"/>
                    <a:pt x="584" y="41"/>
                  </a:cubicBezTo>
                  <a:cubicBezTo>
                    <a:pt x="587" y="41"/>
                    <a:pt x="568" y="25"/>
                    <a:pt x="567" y="25"/>
                  </a:cubicBezTo>
                  <a:cubicBezTo>
                    <a:pt x="577" y="34"/>
                    <a:pt x="600" y="75"/>
                    <a:pt x="612" y="83"/>
                  </a:cubicBezTo>
                  <a:cubicBezTo>
                    <a:pt x="631" y="111"/>
                    <a:pt x="639" y="124"/>
                    <a:pt x="650" y="157"/>
                  </a:cubicBezTo>
                  <a:cubicBezTo>
                    <a:pt x="657" y="178"/>
                    <a:pt x="633" y="117"/>
                    <a:pt x="657" y="183"/>
                  </a:cubicBezTo>
                  <a:cubicBezTo>
                    <a:pt x="659" y="189"/>
                    <a:pt x="661" y="207"/>
                    <a:pt x="661" y="201"/>
                  </a:cubicBezTo>
                  <a:cubicBezTo>
                    <a:pt x="664" y="204"/>
                    <a:pt x="662" y="205"/>
                    <a:pt x="662" y="211"/>
                  </a:cubicBezTo>
                  <a:cubicBezTo>
                    <a:pt x="663" y="209"/>
                    <a:pt x="6" y="209"/>
                    <a:pt x="0" y="211"/>
                  </a:cubicBezTo>
                  <a:cubicBezTo>
                    <a:pt x="2" y="196"/>
                    <a:pt x="6" y="195"/>
                    <a:pt x="6" y="188"/>
                  </a:cubicBezTo>
                  <a:cubicBezTo>
                    <a:pt x="6" y="188"/>
                    <a:pt x="14" y="157"/>
                    <a:pt x="15" y="155"/>
                  </a:cubicBezTo>
                  <a:cubicBezTo>
                    <a:pt x="31" y="124"/>
                    <a:pt x="30" y="123"/>
                    <a:pt x="49" y="94"/>
                  </a:cubicBezTo>
                  <a:cubicBezTo>
                    <a:pt x="59" y="79"/>
                    <a:pt x="59" y="70"/>
                    <a:pt x="73" y="58"/>
                  </a:cubicBezTo>
                  <a:cubicBezTo>
                    <a:pt x="74" y="57"/>
                    <a:pt x="99" y="19"/>
                    <a:pt x="91" y="33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66" name="Freeform 207"/>
            <p:cNvSpPr>
              <a:spLocks/>
            </p:cNvSpPr>
            <p:nvPr/>
          </p:nvSpPr>
          <p:spPr bwMode="auto">
            <a:xfrm>
              <a:off x="2168" y="3197"/>
              <a:ext cx="664" cy="211"/>
            </a:xfrm>
            <a:custGeom>
              <a:avLst/>
              <a:gdLst>
                <a:gd name="T0" fmla="*/ 91 w 664"/>
                <a:gd name="T1" fmla="*/ 33 h 211"/>
                <a:gd name="T2" fmla="*/ 108 w 664"/>
                <a:gd name="T3" fmla="*/ 10 h 211"/>
                <a:gd name="T4" fmla="*/ 116 w 664"/>
                <a:gd name="T5" fmla="*/ 8 h 211"/>
                <a:gd name="T6" fmla="*/ 557 w 664"/>
                <a:gd name="T7" fmla="*/ 8 h 211"/>
                <a:gd name="T8" fmla="*/ 557 w 664"/>
                <a:gd name="T9" fmla="*/ 7 h 211"/>
                <a:gd name="T10" fmla="*/ 558 w 664"/>
                <a:gd name="T11" fmla="*/ 11 h 211"/>
                <a:gd name="T12" fmla="*/ 597 w 664"/>
                <a:gd name="T13" fmla="*/ 57 h 211"/>
                <a:gd name="T14" fmla="*/ 592 w 664"/>
                <a:gd name="T15" fmla="*/ 54 h 211"/>
                <a:gd name="T16" fmla="*/ 584 w 664"/>
                <a:gd name="T17" fmla="*/ 41 h 211"/>
                <a:gd name="T18" fmla="*/ 567 w 664"/>
                <a:gd name="T19" fmla="*/ 25 h 211"/>
                <a:gd name="T20" fmla="*/ 612 w 664"/>
                <a:gd name="T21" fmla="*/ 83 h 211"/>
                <a:gd name="T22" fmla="*/ 650 w 664"/>
                <a:gd name="T23" fmla="*/ 157 h 211"/>
                <a:gd name="T24" fmla="*/ 657 w 664"/>
                <a:gd name="T25" fmla="*/ 183 h 211"/>
                <a:gd name="T26" fmla="*/ 661 w 664"/>
                <a:gd name="T27" fmla="*/ 201 h 211"/>
                <a:gd name="T28" fmla="*/ 662 w 664"/>
                <a:gd name="T29" fmla="*/ 211 h 211"/>
                <a:gd name="T30" fmla="*/ 0 w 664"/>
                <a:gd name="T31" fmla="*/ 211 h 211"/>
                <a:gd name="T32" fmla="*/ 6 w 664"/>
                <a:gd name="T33" fmla="*/ 188 h 211"/>
                <a:gd name="T34" fmla="*/ 15 w 664"/>
                <a:gd name="T35" fmla="*/ 155 h 211"/>
                <a:gd name="T36" fmla="*/ 49 w 664"/>
                <a:gd name="T37" fmla="*/ 94 h 211"/>
                <a:gd name="T38" fmla="*/ 73 w 664"/>
                <a:gd name="T39" fmla="*/ 58 h 211"/>
                <a:gd name="T40" fmla="*/ 91 w 664"/>
                <a:gd name="T41" fmla="*/ 33 h 2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64"/>
                <a:gd name="T64" fmla="*/ 0 h 211"/>
                <a:gd name="T65" fmla="*/ 664 w 664"/>
                <a:gd name="T66" fmla="*/ 211 h 2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64" h="211">
                  <a:moveTo>
                    <a:pt x="91" y="33"/>
                  </a:moveTo>
                  <a:cubicBezTo>
                    <a:pt x="82" y="35"/>
                    <a:pt x="117" y="0"/>
                    <a:pt x="108" y="10"/>
                  </a:cubicBezTo>
                  <a:cubicBezTo>
                    <a:pt x="117" y="6"/>
                    <a:pt x="42" y="8"/>
                    <a:pt x="116" y="8"/>
                  </a:cubicBezTo>
                  <a:cubicBezTo>
                    <a:pt x="191" y="8"/>
                    <a:pt x="484" y="8"/>
                    <a:pt x="557" y="8"/>
                  </a:cubicBezTo>
                  <a:cubicBezTo>
                    <a:pt x="630" y="8"/>
                    <a:pt x="557" y="7"/>
                    <a:pt x="557" y="7"/>
                  </a:cubicBezTo>
                  <a:cubicBezTo>
                    <a:pt x="557" y="7"/>
                    <a:pt x="551" y="3"/>
                    <a:pt x="558" y="11"/>
                  </a:cubicBezTo>
                  <a:cubicBezTo>
                    <a:pt x="552" y="11"/>
                    <a:pt x="591" y="50"/>
                    <a:pt x="597" y="57"/>
                  </a:cubicBezTo>
                  <a:cubicBezTo>
                    <a:pt x="603" y="64"/>
                    <a:pt x="594" y="57"/>
                    <a:pt x="592" y="54"/>
                  </a:cubicBezTo>
                  <a:cubicBezTo>
                    <a:pt x="592" y="51"/>
                    <a:pt x="586" y="39"/>
                    <a:pt x="584" y="41"/>
                  </a:cubicBezTo>
                  <a:cubicBezTo>
                    <a:pt x="587" y="41"/>
                    <a:pt x="568" y="25"/>
                    <a:pt x="567" y="25"/>
                  </a:cubicBezTo>
                  <a:cubicBezTo>
                    <a:pt x="577" y="34"/>
                    <a:pt x="600" y="75"/>
                    <a:pt x="612" y="83"/>
                  </a:cubicBezTo>
                  <a:cubicBezTo>
                    <a:pt x="631" y="111"/>
                    <a:pt x="639" y="124"/>
                    <a:pt x="650" y="157"/>
                  </a:cubicBezTo>
                  <a:cubicBezTo>
                    <a:pt x="657" y="178"/>
                    <a:pt x="633" y="117"/>
                    <a:pt x="657" y="183"/>
                  </a:cubicBezTo>
                  <a:cubicBezTo>
                    <a:pt x="659" y="189"/>
                    <a:pt x="661" y="207"/>
                    <a:pt x="661" y="201"/>
                  </a:cubicBezTo>
                  <a:cubicBezTo>
                    <a:pt x="664" y="204"/>
                    <a:pt x="662" y="205"/>
                    <a:pt x="662" y="211"/>
                  </a:cubicBezTo>
                  <a:cubicBezTo>
                    <a:pt x="663" y="209"/>
                    <a:pt x="6" y="209"/>
                    <a:pt x="0" y="211"/>
                  </a:cubicBezTo>
                  <a:cubicBezTo>
                    <a:pt x="2" y="196"/>
                    <a:pt x="6" y="195"/>
                    <a:pt x="6" y="188"/>
                  </a:cubicBezTo>
                  <a:cubicBezTo>
                    <a:pt x="6" y="188"/>
                    <a:pt x="14" y="157"/>
                    <a:pt x="15" y="155"/>
                  </a:cubicBezTo>
                  <a:cubicBezTo>
                    <a:pt x="31" y="124"/>
                    <a:pt x="30" y="123"/>
                    <a:pt x="49" y="94"/>
                  </a:cubicBezTo>
                  <a:cubicBezTo>
                    <a:pt x="59" y="79"/>
                    <a:pt x="59" y="70"/>
                    <a:pt x="73" y="58"/>
                  </a:cubicBezTo>
                  <a:cubicBezTo>
                    <a:pt x="74" y="57"/>
                    <a:pt x="99" y="19"/>
                    <a:pt x="91" y="33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67" name="Freeform 208"/>
            <p:cNvSpPr>
              <a:spLocks/>
            </p:cNvSpPr>
            <p:nvPr/>
          </p:nvSpPr>
          <p:spPr bwMode="auto">
            <a:xfrm>
              <a:off x="1392" y="3198"/>
              <a:ext cx="664" cy="211"/>
            </a:xfrm>
            <a:custGeom>
              <a:avLst/>
              <a:gdLst>
                <a:gd name="T0" fmla="*/ 91 w 664"/>
                <a:gd name="T1" fmla="*/ 33 h 211"/>
                <a:gd name="T2" fmla="*/ 108 w 664"/>
                <a:gd name="T3" fmla="*/ 10 h 211"/>
                <a:gd name="T4" fmla="*/ 116 w 664"/>
                <a:gd name="T5" fmla="*/ 8 h 211"/>
                <a:gd name="T6" fmla="*/ 557 w 664"/>
                <a:gd name="T7" fmla="*/ 8 h 211"/>
                <a:gd name="T8" fmla="*/ 557 w 664"/>
                <a:gd name="T9" fmla="*/ 7 h 211"/>
                <a:gd name="T10" fmla="*/ 558 w 664"/>
                <a:gd name="T11" fmla="*/ 11 h 211"/>
                <a:gd name="T12" fmla="*/ 597 w 664"/>
                <a:gd name="T13" fmla="*/ 57 h 211"/>
                <a:gd name="T14" fmla="*/ 592 w 664"/>
                <a:gd name="T15" fmla="*/ 54 h 211"/>
                <a:gd name="T16" fmla="*/ 584 w 664"/>
                <a:gd name="T17" fmla="*/ 41 h 211"/>
                <a:gd name="T18" fmla="*/ 567 w 664"/>
                <a:gd name="T19" fmla="*/ 25 h 211"/>
                <a:gd name="T20" fmla="*/ 612 w 664"/>
                <a:gd name="T21" fmla="*/ 83 h 211"/>
                <a:gd name="T22" fmla="*/ 650 w 664"/>
                <a:gd name="T23" fmla="*/ 157 h 211"/>
                <a:gd name="T24" fmla="*/ 657 w 664"/>
                <a:gd name="T25" fmla="*/ 183 h 211"/>
                <a:gd name="T26" fmla="*/ 661 w 664"/>
                <a:gd name="T27" fmla="*/ 201 h 211"/>
                <a:gd name="T28" fmla="*/ 662 w 664"/>
                <a:gd name="T29" fmla="*/ 211 h 211"/>
                <a:gd name="T30" fmla="*/ 0 w 664"/>
                <a:gd name="T31" fmla="*/ 211 h 211"/>
                <a:gd name="T32" fmla="*/ 6 w 664"/>
                <a:gd name="T33" fmla="*/ 188 h 211"/>
                <a:gd name="T34" fmla="*/ 15 w 664"/>
                <a:gd name="T35" fmla="*/ 155 h 211"/>
                <a:gd name="T36" fmla="*/ 49 w 664"/>
                <a:gd name="T37" fmla="*/ 94 h 211"/>
                <a:gd name="T38" fmla="*/ 73 w 664"/>
                <a:gd name="T39" fmla="*/ 58 h 211"/>
                <a:gd name="T40" fmla="*/ 91 w 664"/>
                <a:gd name="T41" fmla="*/ 33 h 2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64"/>
                <a:gd name="T64" fmla="*/ 0 h 211"/>
                <a:gd name="T65" fmla="*/ 664 w 664"/>
                <a:gd name="T66" fmla="*/ 211 h 2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64" h="211">
                  <a:moveTo>
                    <a:pt x="91" y="33"/>
                  </a:moveTo>
                  <a:cubicBezTo>
                    <a:pt x="82" y="35"/>
                    <a:pt x="117" y="0"/>
                    <a:pt x="108" y="10"/>
                  </a:cubicBezTo>
                  <a:cubicBezTo>
                    <a:pt x="117" y="6"/>
                    <a:pt x="42" y="8"/>
                    <a:pt x="116" y="8"/>
                  </a:cubicBezTo>
                  <a:cubicBezTo>
                    <a:pt x="191" y="8"/>
                    <a:pt x="484" y="8"/>
                    <a:pt x="557" y="8"/>
                  </a:cubicBezTo>
                  <a:cubicBezTo>
                    <a:pt x="630" y="8"/>
                    <a:pt x="557" y="7"/>
                    <a:pt x="557" y="7"/>
                  </a:cubicBezTo>
                  <a:cubicBezTo>
                    <a:pt x="557" y="7"/>
                    <a:pt x="551" y="3"/>
                    <a:pt x="558" y="11"/>
                  </a:cubicBezTo>
                  <a:cubicBezTo>
                    <a:pt x="552" y="11"/>
                    <a:pt x="591" y="50"/>
                    <a:pt x="597" y="57"/>
                  </a:cubicBezTo>
                  <a:cubicBezTo>
                    <a:pt x="603" y="64"/>
                    <a:pt x="594" y="57"/>
                    <a:pt x="592" y="54"/>
                  </a:cubicBezTo>
                  <a:cubicBezTo>
                    <a:pt x="592" y="51"/>
                    <a:pt x="586" y="39"/>
                    <a:pt x="584" y="41"/>
                  </a:cubicBezTo>
                  <a:cubicBezTo>
                    <a:pt x="587" y="41"/>
                    <a:pt x="568" y="25"/>
                    <a:pt x="567" y="25"/>
                  </a:cubicBezTo>
                  <a:cubicBezTo>
                    <a:pt x="577" y="34"/>
                    <a:pt x="600" y="75"/>
                    <a:pt x="612" y="83"/>
                  </a:cubicBezTo>
                  <a:cubicBezTo>
                    <a:pt x="631" y="111"/>
                    <a:pt x="639" y="124"/>
                    <a:pt x="650" y="157"/>
                  </a:cubicBezTo>
                  <a:cubicBezTo>
                    <a:pt x="657" y="178"/>
                    <a:pt x="633" y="117"/>
                    <a:pt x="657" y="183"/>
                  </a:cubicBezTo>
                  <a:cubicBezTo>
                    <a:pt x="659" y="189"/>
                    <a:pt x="661" y="207"/>
                    <a:pt x="661" y="201"/>
                  </a:cubicBezTo>
                  <a:cubicBezTo>
                    <a:pt x="664" y="204"/>
                    <a:pt x="662" y="205"/>
                    <a:pt x="662" y="211"/>
                  </a:cubicBezTo>
                  <a:cubicBezTo>
                    <a:pt x="663" y="209"/>
                    <a:pt x="6" y="209"/>
                    <a:pt x="0" y="211"/>
                  </a:cubicBezTo>
                  <a:cubicBezTo>
                    <a:pt x="2" y="196"/>
                    <a:pt x="6" y="195"/>
                    <a:pt x="6" y="188"/>
                  </a:cubicBezTo>
                  <a:cubicBezTo>
                    <a:pt x="6" y="188"/>
                    <a:pt x="14" y="157"/>
                    <a:pt x="15" y="155"/>
                  </a:cubicBezTo>
                  <a:cubicBezTo>
                    <a:pt x="31" y="124"/>
                    <a:pt x="30" y="123"/>
                    <a:pt x="49" y="94"/>
                  </a:cubicBezTo>
                  <a:cubicBezTo>
                    <a:pt x="59" y="79"/>
                    <a:pt x="59" y="70"/>
                    <a:pt x="73" y="58"/>
                  </a:cubicBezTo>
                  <a:cubicBezTo>
                    <a:pt x="74" y="57"/>
                    <a:pt x="99" y="19"/>
                    <a:pt x="91" y="33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68" name="Freeform 209"/>
            <p:cNvSpPr>
              <a:spLocks/>
            </p:cNvSpPr>
            <p:nvPr/>
          </p:nvSpPr>
          <p:spPr bwMode="auto">
            <a:xfrm>
              <a:off x="624" y="3199"/>
              <a:ext cx="664" cy="211"/>
            </a:xfrm>
            <a:custGeom>
              <a:avLst/>
              <a:gdLst>
                <a:gd name="T0" fmla="*/ 91 w 664"/>
                <a:gd name="T1" fmla="*/ 33 h 211"/>
                <a:gd name="T2" fmla="*/ 108 w 664"/>
                <a:gd name="T3" fmla="*/ 10 h 211"/>
                <a:gd name="T4" fmla="*/ 116 w 664"/>
                <a:gd name="T5" fmla="*/ 8 h 211"/>
                <a:gd name="T6" fmla="*/ 557 w 664"/>
                <a:gd name="T7" fmla="*/ 8 h 211"/>
                <a:gd name="T8" fmla="*/ 557 w 664"/>
                <a:gd name="T9" fmla="*/ 7 h 211"/>
                <a:gd name="T10" fmla="*/ 558 w 664"/>
                <a:gd name="T11" fmla="*/ 11 h 211"/>
                <a:gd name="T12" fmla="*/ 597 w 664"/>
                <a:gd name="T13" fmla="*/ 57 h 211"/>
                <a:gd name="T14" fmla="*/ 592 w 664"/>
                <a:gd name="T15" fmla="*/ 54 h 211"/>
                <a:gd name="T16" fmla="*/ 584 w 664"/>
                <a:gd name="T17" fmla="*/ 41 h 211"/>
                <a:gd name="T18" fmla="*/ 567 w 664"/>
                <a:gd name="T19" fmla="*/ 25 h 211"/>
                <a:gd name="T20" fmla="*/ 612 w 664"/>
                <a:gd name="T21" fmla="*/ 83 h 211"/>
                <a:gd name="T22" fmla="*/ 650 w 664"/>
                <a:gd name="T23" fmla="*/ 157 h 211"/>
                <a:gd name="T24" fmla="*/ 657 w 664"/>
                <a:gd name="T25" fmla="*/ 183 h 211"/>
                <a:gd name="T26" fmla="*/ 661 w 664"/>
                <a:gd name="T27" fmla="*/ 201 h 211"/>
                <a:gd name="T28" fmla="*/ 662 w 664"/>
                <a:gd name="T29" fmla="*/ 211 h 211"/>
                <a:gd name="T30" fmla="*/ 0 w 664"/>
                <a:gd name="T31" fmla="*/ 211 h 211"/>
                <a:gd name="T32" fmla="*/ 6 w 664"/>
                <a:gd name="T33" fmla="*/ 188 h 211"/>
                <a:gd name="T34" fmla="*/ 15 w 664"/>
                <a:gd name="T35" fmla="*/ 155 h 211"/>
                <a:gd name="T36" fmla="*/ 49 w 664"/>
                <a:gd name="T37" fmla="*/ 94 h 211"/>
                <a:gd name="T38" fmla="*/ 73 w 664"/>
                <a:gd name="T39" fmla="*/ 58 h 211"/>
                <a:gd name="T40" fmla="*/ 91 w 664"/>
                <a:gd name="T41" fmla="*/ 33 h 2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64"/>
                <a:gd name="T64" fmla="*/ 0 h 211"/>
                <a:gd name="T65" fmla="*/ 664 w 664"/>
                <a:gd name="T66" fmla="*/ 211 h 2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64" h="211">
                  <a:moveTo>
                    <a:pt x="91" y="33"/>
                  </a:moveTo>
                  <a:cubicBezTo>
                    <a:pt x="82" y="35"/>
                    <a:pt x="117" y="0"/>
                    <a:pt x="108" y="10"/>
                  </a:cubicBezTo>
                  <a:cubicBezTo>
                    <a:pt x="117" y="6"/>
                    <a:pt x="42" y="8"/>
                    <a:pt x="116" y="8"/>
                  </a:cubicBezTo>
                  <a:cubicBezTo>
                    <a:pt x="191" y="8"/>
                    <a:pt x="484" y="8"/>
                    <a:pt x="557" y="8"/>
                  </a:cubicBezTo>
                  <a:cubicBezTo>
                    <a:pt x="630" y="8"/>
                    <a:pt x="557" y="7"/>
                    <a:pt x="557" y="7"/>
                  </a:cubicBezTo>
                  <a:cubicBezTo>
                    <a:pt x="557" y="7"/>
                    <a:pt x="551" y="3"/>
                    <a:pt x="558" y="11"/>
                  </a:cubicBezTo>
                  <a:cubicBezTo>
                    <a:pt x="552" y="11"/>
                    <a:pt x="591" y="50"/>
                    <a:pt x="597" y="57"/>
                  </a:cubicBezTo>
                  <a:cubicBezTo>
                    <a:pt x="603" y="64"/>
                    <a:pt x="594" y="57"/>
                    <a:pt x="592" y="54"/>
                  </a:cubicBezTo>
                  <a:cubicBezTo>
                    <a:pt x="592" y="51"/>
                    <a:pt x="586" y="39"/>
                    <a:pt x="584" y="41"/>
                  </a:cubicBezTo>
                  <a:cubicBezTo>
                    <a:pt x="587" y="41"/>
                    <a:pt x="568" y="25"/>
                    <a:pt x="567" y="25"/>
                  </a:cubicBezTo>
                  <a:cubicBezTo>
                    <a:pt x="577" y="34"/>
                    <a:pt x="600" y="75"/>
                    <a:pt x="612" y="83"/>
                  </a:cubicBezTo>
                  <a:cubicBezTo>
                    <a:pt x="631" y="111"/>
                    <a:pt x="639" y="124"/>
                    <a:pt x="650" y="157"/>
                  </a:cubicBezTo>
                  <a:cubicBezTo>
                    <a:pt x="657" y="178"/>
                    <a:pt x="633" y="117"/>
                    <a:pt x="657" y="183"/>
                  </a:cubicBezTo>
                  <a:cubicBezTo>
                    <a:pt x="659" y="189"/>
                    <a:pt x="661" y="207"/>
                    <a:pt x="661" y="201"/>
                  </a:cubicBezTo>
                  <a:cubicBezTo>
                    <a:pt x="664" y="204"/>
                    <a:pt x="662" y="205"/>
                    <a:pt x="662" y="211"/>
                  </a:cubicBezTo>
                  <a:cubicBezTo>
                    <a:pt x="663" y="209"/>
                    <a:pt x="6" y="209"/>
                    <a:pt x="0" y="211"/>
                  </a:cubicBezTo>
                  <a:cubicBezTo>
                    <a:pt x="2" y="196"/>
                    <a:pt x="6" y="195"/>
                    <a:pt x="6" y="188"/>
                  </a:cubicBezTo>
                  <a:cubicBezTo>
                    <a:pt x="6" y="188"/>
                    <a:pt x="14" y="157"/>
                    <a:pt x="15" y="155"/>
                  </a:cubicBezTo>
                  <a:cubicBezTo>
                    <a:pt x="31" y="124"/>
                    <a:pt x="30" y="123"/>
                    <a:pt x="49" y="94"/>
                  </a:cubicBezTo>
                  <a:cubicBezTo>
                    <a:pt x="59" y="79"/>
                    <a:pt x="59" y="70"/>
                    <a:pt x="73" y="58"/>
                  </a:cubicBezTo>
                  <a:cubicBezTo>
                    <a:pt x="74" y="57"/>
                    <a:pt x="99" y="19"/>
                    <a:pt x="91" y="33"/>
                  </a:cubicBezTo>
                  <a:close/>
                </a:path>
              </a:pathLst>
            </a:custGeom>
            <a:solidFill>
              <a:srgbClr val="CC99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69" name="Freeform 210" descr="Nogal"/>
            <p:cNvSpPr>
              <a:spLocks/>
            </p:cNvSpPr>
            <p:nvPr/>
          </p:nvSpPr>
          <p:spPr bwMode="auto">
            <a:xfrm>
              <a:off x="2544" y="2522"/>
              <a:ext cx="664" cy="211"/>
            </a:xfrm>
            <a:custGeom>
              <a:avLst/>
              <a:gdLst>
                <a:gd name="T0" fmla="*/ 91 w 664"/>
                <a:gd name="T1" fmla="*/ 33 h 211"/>
                <a:gd name="T2" fmla="*/ 108 w 664"/>
                <a:gd name="T3" fmla="*/ 10 h 211"/>
                <a:gd name="T4" fmla="*/ 116 w 664"/>
                <a:gd name="T5" fmla="*/ 8 h 211"/>
                <a:gd name="T6" fmla="*/ 557 w 664"/>
                <a:gd name="T7" fmla="*/ 8 h 211"/>
                <a:gd name="T8" fmla="*/ 557 w 664"/>
                <a:gd name="T9" fmla="*/ 7 h 211"/>
                <a:gd name="T10" fmla="*/ 558 w 664"/>
                <a:gd name="T11" fmla="*/ 11 h 211"/>
                <a:gd name="T12" fmla="*/ 597 w 664"/>
                <a:gd name="T13" fmla="*/ 57 h 211"/>
                <a:gd name="T14" fmla="*/ 592 w 664"/>
                <a:gd name="T15" fmla="*/ 54 h 211"/>
                <a:gd name="T16" fmla="*/ 584 w 664"/>
                <a:gd name="T17" fmla="*/ 41 h 211"/>
                <a:gd name="T18" fmla="*/ 567 w 664"/>
                <a:gd name="T19" fmla="*/ 25 h 211"/>
                <a:gd name="T20" fmla="*/ 612 w 664"/>
                <a:gd name="T21" fmla="*/ 83 h 211"/>
                <a:gd name="T22" fmla="*/ 650 w 664"/>
                <a:gd name="T23" fmla="*/ 157 h 211"/>
                <a:gd name="T24" fmla="*/ 657 w 664"/>
                <a:gd name="T25" fmla="*/ 183 h 211"/>
                <a:gd name="T26" fmla="*/ 661 w 664"/>
                <a:gd name="T27" fmla="*/ 201 h 211"/>
                <a:gd name="T28" fmla="*/ 662 w 664"/>
                <a:gd name="T29" fmla="*/ 211 h 211"/>
                <a:gd name="T30" fmla="*/ 0 w 664"/>
                <a:gd name="T31" fmla="*/ 211 h 211"/>
                <a:gd name="T32" fmla="*/ 6 w 664"/>
                <a:gd name="T33" fmla="*/ 188 h 211"/>
                <a:gd name="T34" fmla="*/ 15 w 664"/>
                <a:gd name="T35" fmla="*/ 155 h 211"/>
                <a:gd name="T36" fmla="*/ 49 w 664"/>
                <a:gd name="T37" fmla="*/ 94 h 211"/>
                <a:gd name="T38" fmla="*/ 73 w 664"/>
                <a:gd name="T39" fmla="*/ 58 h 211"/>
                <a:gd name="T40" fmla="*/ 91 w 664"/>
                <a:gd name="T41" fmla="*/ 33 h 2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64"/>
                <a:gd name="T64" fmla="*/ 0 h 211"/>
                <a:gd name="T65" fmla="*/ 664 w 664"/>
                <a:gd name="T66" fmla="*/ 211 h 2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64" h="211">
                  <a:moveTo>
                    <a:pt x="91" y="33"/>
                  </a:moveTo>
                  <a:cubicBezTo>
                    <a:pt x="82" y="35"/>
                    <a:pt x="117" y="0"/>
                    <a:pt x="108" y="10"/>
                  </a:cubicBezTo>
                  <a:cubicBezTo>
                    <a:pt x="117" y="6"/>
                    <a:pt x="42" y="8"/>
                    <a:pt x="116" y="8"/>
                  </a:cubicBezTo>
                  <a:cubicBezTo>
                    <a:pt x="191" y="8"/>
                    <a:pt x="484" y="8"/>
                    <a:pt x="557" y="8"/>
                  </a:cubicBezTo>
                  <a:cubicBezTo>
                    <a:pt x="630" y="8"/>
                    <a:pt x="557" y="7"/>
                    <a:pt x="557" y="7"/>
                  </a:cubicBezTo>
                  <a:cubicBezTo>
                    <a:pt x="557" y="7"/>
                    <a:pt x="551" y="3"/>
                    <a:pt x="558" y="11"/>
                  </a:cubicBezTo>
                  <a:cubicBezTo>
                    <a:pt x="552" y="11"/>
                    <a:pt x="591" y="50"/>
                    <a:pt x="597" y="57"/>
                  </a:cubicBezTo>
                  <a:cubicBezTo>
                    <a:pt x="603" y="64"/>
                    <a:pt x="594" y="57"/>
                    <a:pt x="592" y="54"/>
                  </a:cubicBezTo>
                  <a:cubicBezTo>
                    <a:pt x="592" y="51"/>
                    <a:pt x="586" y="39"/>
                    <a:pt x="584" y="41"/>
                  </a:cubicBezTo>
                  <a:cubicBezTo>
                    <a:pt x="587" y="41"/>
                    <a:pt x="568" y="25"/>
                    <a:pt x="567" y="25"/>
                  </a:cubicBezTo>
                  <a:cubicBezTo>
                    <a:pt x="577" y="34"/>
                    <a:pt x="600" y="75"/>
                    <a:pt x="612" y="83"/>
                  </a:cubicBezTo>
                  <a:cubicBezTo>
                    <a:pt x="631" y="111"/>
                    <a:pt x="639" y="124"/>
                    <a:pt x="650" y="157"/>
                  </a:cubicBezTo>
                  <a:cubicBezTo>
                    <a:pt x="657" y="178"/>
                    <a:pt x="633" y="117"/>
                    <a:pt x="657" y="183"/>
                  </a:cubicBezTo>
                  <a:cubicBezTo>
                    <a:pt x="659" y="189"/>
                    <a:pt x="661" y="207"/>
                    <a:pt x="661" y="201"/>
                  </a:cubicBezTo>
                  <a:cubicBezTo>
                    <a:pt x="664" y="204"/>
                    <a:pt x="662" y="205"/>
                    <a:pt x="662" y="211"/>
                  </a:cubicBezTo>
                  <a:cubicBezTo>
                    <a:pt x="663" y="209"/>
                    <a:pt x="6" y="209"/>
                    <a:pt x="0" y="211"/>
                  </a:cubicBezTo>
                  <a:cubicBezTo>
                    <a:pt x="2" y="196"/>
                    <a:pt x="6" y="195"/>
                    <a:pt x="6" y="188"/>
                  </a:cubicBezTo>
                  <a:cubicBezTo>
                    <a:pt x="6" y="188"/>
                    <a:pt x="14" y="157"/>
                    <a:pt x="15" y="155"/>
                  </a:cubicBezTo>
                  <a:cubicBezTo>
                    <a:pt x="31" y="124"/>
                    <a:pt x="30" y="123"/>
                    <a:pt x="49" y="94"/>
                  </a:cubicBezTo>
                  <a:cubicBezTo>
                    <a:pt x="59" y="79"/>
                    <a:pt x="59" y="70"/>
                    <a:pt x="73" y="58"/>
                  </a:cubicBezTo>
                  <a:cubicBezTo>
                    <a:pt x="74" y="57"/>
                    <a:pt x="99" y="19"/>
                    <a:pt x="91" y="33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70" name="Freeform 211" descr="Nogal"/>
            <p:cNvSpPr>
              <a:spLocks/>
            </p:cNvSpPr>
            <p:nvPr/>
          </p:nvSpPr>
          <p:spPr bwMode="auto">
            <a:xfrm>
              <a:off x="1776" y="2523"/>
              <a:ext cx="664" cy="211"/>
            </a:xfrm>
            <a:custGeom>
              <a:avLst/>
              <a:gdLst>
                <a:gd name="T0" fmla="*/ 91 w 664"/>
                <a:gd name="T1" fmla="*/ 33 h 211"/>
                <a:gd name="T2" fmla="*/ 108 w 664"/>
                <a:gd name="T3" fmla="*/ 10 h 211"/>
                <a:gd name="T4" fmla="*/ 116 w 664"/>
                <a:gd name="T5" fmla="*/ 8 h 211"/>
                <a:gd name="T6" fmla="*/ 557 w 664"/>
                <a:gd name="T7" fmla="*/ 8 h 211"/>
                <a:gd name="T8" fmla="*/ 557 w 664"/>
                <a:gd name="T9" fmla="*/ 7 h 211"/>
                <a:gd name="T10" fmla="*/ 558 w 664"/>
                <a:gd name="T11" fmla="*/ 11 h 211"/>
                <a:gd name="T12" fmla="*/ 597 w 664"/>
                <a:gd name="T13" fmla="*/ 57 h 211"/>
                <a:gd name="T14" fmla="*/ 592 w 664"/>
                <a:gd name="T15" fmla="*/ 54 h 211"/>
                <a:gd name="T16" fmla="*/ 584 w 664"/>
                <a:gd name="T17" fmla="*/ 41 h 211"/>
                <a:gd name="T18" fmla="*/ 567 w 664"/>
                <a:gd name="T19" fmla="*/ 25 h 211"/>
                <a:gd name="T20" fmla="*/ 612 w 664"/>
                <a:gd name="T21" fmla="*/ 83 h 211"/>
                <a:gd name="T22" fmla="*/ 650 w 664"/>
                <a:gd name="T23" fmla="*/ 157 h 211"/>
                <a:gd name="T24" fmla="*/ 657 w 664"/>
                <a:gd name="T25" fmla="*/ 183 h 211"/>
                <a:gd name="T26" fmla="*/ 661 w 664"/>
                <a:gd name="T27" fmla="*/ 201 h 211"/>
                <a:gd name="T28" fmla="*/ 662 w 664"/>
                <a:gd name="T29" fmla="*/ 211 h 211"/>
                <a:gd name="T30" fmla="*/ 0 w 664"/>
                <a:gd name="T31" fmla="*/ 211 h 211"/>
                <a:gd name="T32" fmla="*/ 6 w 664"/>
                <a:gd name="T33" fmla="*/ 188 h 211"/>
                <a:gd name="T34" fmla="*/ 15 w 664"/>
                <a:gd name="T35" fmla="*/ 155 h 211"/>
                <a:gd name="T36" fmla="*/ 49 w 664"/>
                <a:gd name="T37" fmla="*/ 94 h 211"/>
                <a:gd name="T38" fmla="*/ 73 w 664"/>
                <a:gd name="T39" fmla="*/ 58 h 211"/>
                <a:gd name="T40" fmla="*/ 91 w 664"/>
                <a:gd name="T41" fmla="*/ 33 h 2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64"/>
                <a:gd name="T64" fmla="*/ 0 h 211"/>
                <a:gd name="T65" fmla="*/ 664 w 664"/>
                <a:gd name="T66" fmla="*/ 211 h 2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64" h="211">
                  <a:moveTo>
                    <a:pt x="91" y="33"/>
                  </a:moveTo>
                  <a:cubicBezTo>
                    <a:pt x="82" y="35"/>
                    <a:pt x="117" y="0"/>
                    <a:pt x="108" y="10"/>
                  </a:cubicBezTo>
                  <a:cubicBezTo>
                    <a:pt x="117" y="6"/>
                    <a:pt x="42" y="8"/>
                    <a:pt x="116" y="8"/>
                  </a:cubicBezTo>
                  <a:cubicBezTo>
                    <a:pt x="191" y="8"/>
                    <a:pt x="484" y="8"/>
                    <a:pt x="557" y="8"/>
                  </a:cubicBezTo>
                  <a:cubicBezTo>
                    <a:pt x="630" y="8"/>
                    <a:pt x="557" y="7"/>
                    <a:pt x="557" y="7"/>
                  </a:cubicBezTo>
                  <a:cubicBezTo>
                    <a:pt x="557" y="7"/>
                    <a:pt x="551" y="3"/>
                    <a:pt x="558" y="11"/>
                  </a:cubicBezTo>
                  <a:cubicBezTo>
                    <a:pt x="552" y="11"/>
                    <a:pt x="591" y="50"/>
                    <a:pt x="597" y="57"/>
                  </a:cubicBezTo>
                  <a:cubicBezTo>
                    <a:pt x="603" y="64"/>
                    <a:pt x="594" y="57"/>
                    <a:pt x="592" y="54"/>
                  </a:cubicBezTo>
                  <a:cubicBezTo>
                    <a:pt x="592" y="51"/>
                    <a:pt x="586" y="39"/>
                    <a:pt x="584" y="41"/>
                  </a:cubicBezTo>
                  <a:cubicBezTo>
                    <a:pt x="587" y="41"/>
                    <a:pt x="568" y="25"/>
                    <a:pt x="567" y="25"/>
                  </a:cubicBezTo>
                  <a:cubicBezTo>
                    <a:pt x="577" y="34"/>
                    <a:pt x="600" y="75"/>
                    <a:pt x="612" y="83"/>
                  </a:cubicBezTo>
                  <a:cubicBezTo>
                    <a:pt x="631" y="111"/>
                    <a:pt x="639" y="124"/>
                    <a:pt x="650" y="157"/>
                  </a:cubicBezTo>
                  <a:cubicBezTo>
                    <a:pt x="657" y="178"/>
                    <a:pt x="633" y="117"/>
                    <a:pt x="657" y="183"/>
                  </a:cubicBezTo>
                  <a:cubicBezTo>
                    <a:pt x="659" y="189"/>
                    <a:pt x="661" y="207"/>
                    <a:pt x="661" y="201"/>
                  </a:cubicBezTo>
                  <a:cubicBezTo>
                    <a:pt x="664" y="204"/>
                    <a:pt x="662" y="205"/>
                    <a:pt x="662" y="211"/>
                  </a:cubicBezTo>
                  <a:cubicBezTo>
                    <a:pt x="663" y="209"/>
                    <a:pt x="6" y="209"/>
                    <a:pt x="0" y="211"/>
                  </a:cubicBezTo>
                  <a:cubicBezTo>
                    <a:pt x="2" y="196"/>
                    <a:pt x="6" y="195"/>
                    <a:pt x="6" y="188"/>
                  </a:cubicBezTo>
                  <a:cubicBezTo>
                    <a:pt x="6" y="188"/>
                    <a:pt x="14" y="157"/>
                    <a:pt x="15" y="155"/>
                  </a:cubicBezTo>
                  <a:cubicBezTo>
                    <a:pt x="31" y="124"/>
                    <a:pt x="30" y="123"/>
                    <a:pt x="49" y="94"/>
                  </a:cubicBezTo>
                  <a:cubicBezTo>
                    <a:pt x="59" y="79"/>
                    <a:pt x="59" y="70"/>
                    <a:pt x="73" y="58"/>
                  </a:cubicBezTo>
                  <a:cubicBezTo>
                    <a:pt x="74" y="57"/>
                    <a:pt x="99" y="19"/>
                    <a:pt x="91" y="33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71" name="Freeform 212" descr="Nogal"/>
            <p:cNvSpPr>
              <a:spLocks/>
            </p:cNvSpPr>
            <p:nvPr/>
          </p:nvSpPr>
          <p:spPr bwMode="auto">
            <a:xfrm>
              <a:off x="1008" y="2524"/>
              <a:ext cx="664" cy="211"/>
            </a:xfrm>
            <a:custGeom>
              <a:avLst/>
              <a:gdLst>
                <a:gd name="T0" fmla="*/ 91 w 664"/>
                <a:gd name="T1" fmla="*/ 33 h 211"/>
                <a:gd name="T2" fmla="*/ 108 w 664"/>
                <a:gd name="T3" fmla="*/ 10 h 211"/>
                <a:gd name="T4" fmla="*/ 116 w 664"/>
                <a:gd name="T5" fmla="*/ 8 h 211"/>
                <a:gd name="T6" fmla="*/ 557 w 664"/>
                <a:gd name="T7" fmla="*/ 8 h 211"/>
                <a:gd name="T8" fmla="*/ 557 w 664"/>
                <a:gd name="T9" fmla="*/ 7 h 211"/>
                <a:gd name="T10" fmla="*/ 558 w 664"/>
                <a:gd name="T11" fmla="*/ 11 h 211"/>
                <a:gd name="T12" fmla="*/ 597 w 664"/>
                <a:gd name="T13" fmla="*/ 57 h 211"/>
                <a:gd name="T14" fmla="*/ 592 w 664"/>
                <a:gd name="T15" fmla="*/ 54 h 211"/>
                <a:gd name="T16" fmla="*/ 584 w 664"/>
                <a:gd name="T17" fmla="*/ 41 h 211"/>
                <a:gd name="T18" fmla="*/ 567 w 664"/>
                <a:gd name="T19" fmla="*/ 25 h 211"/>
                <a:gd name="T20" fmla="*/ 612 w 664"/>
                <a:gd name="T21" fmla="*/ 83 h 211"/>
                <a:gd name="T22" fmla="*/ 650 w 664"/>
                <a:gd name="T23" fmla="*/ 157 h 211"/>
                <a:gd name="T24" fmla="*/ 657 w 664"/>
                <a:gd name="T25" fmla="*/ 183 h 211"/>
                <a:gd name="T26" fmla="*/ 661 w 664"/>
                <a:gd name="T27" fmla="*/ 201 h 211"/>
                <a:gd name="T28" fmla="*/ 662 w 664"/>
                <a:gd name="T29" fmla="*/ 211 h 211"/>
                <a:gd name="T30" fmla="*/ 0 w 664"/>
                <a:gd name="T31" fmla="*/ 211 h 211"/>
                <a:gd name="T32" fmla="*/ 6 w 664"/>
                <a:gd name="T33" fmla="*/ 188 h 211"/>
                <a:gd name="T34" fmla="*/ 15 w 664"/>
                <a:gd name="T35" fmla="*/ 155 h 211"/>
                <a:gd name="T36" fmla="*/ 49 w 664"/>
                <a:gd name="T37" fmla="*/ 94 h 211"/>
                <a:gd name="T38" fmla="*/ 73 w 664"/>
                <a:gd name="T39" fmla="*/ 58 h 211"/>
                <a:gd name="T40" fmla="*/ 91 w 664"/>
                <a:gd name="T41" fmla="*/ 33 h 2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64"/>
                <a:gd name="T64" fmla="*/ 0 h 211"/>
                <a:gd name="T65" fmla="*/ 664 w 664"/>
                <a:gd name="T66" fmla="*/ 211 h 2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64" h="211">
                  <a:moveTo>
                    <a:pt x="91" y="33"/>
                  </a:moveTo>
                  <a:cubicBezTo>
                    <a:pt x="82" y="35"/>
                    <a:pt x="117" y="0"/>
                    <a:pt x="108" y="10"/>
                  </a:cubicBezTo>
                  <a:cubicBezTo>
                    <a:pt x="117" y="6"/>
                    <a:pt x="42" y="8"/>
                    <a:pt x="116" y="8"/>
                  </a:cubicBezTo>
                  <a:cubicBezTo>
                    <a:pt x="191" y="8"/>
                    <a:pt x="484" y="8"/>
                    <a:pt x="557" y="8"/>
                  </a:cubicBezTo>
                  <a:cubicBezTo>
                    <a:pt x="630" y="8"/>
                    <a:pt x="557" y="7"/>
                    <a:pt x="557" y="7"/>
                  </a:cubicBezTo>
                  <a:cubicBezTo>
                    <a:pt x="557" y="7"/>
                    <a:pt x="551" y="3"/>
                    <a:pt x="558" y="11"/>
                  </a:cubicBezTo>
                  <a:cubicBezTo>
                    <a:pt x="552" y="11"/>
                    <a:pt x="591" y="50"/>
                    <a:pt x="597" y="57"/>
                  </a:cubicBezTo>
                  <a:cubicBezTo>
                    <a:pt x="603" y="64"/>
                    <a:pt x="594" y="57"/>
                    <a:pt x="592" y="54"/>
                  </a:cubicBezTo>
                  <a:cubicBezTo>
                    <a:pt x="592" y="51"/>
                    <a:pt x="586" y="39"/>
                    <a:pt x="584" y="41"/>
                  </a:cubicBezTo>
                  <a:cubicBezTo>
                    <a:pt x="587" y="41"/>
                    <a:pt x="568" y="25"/>
                    <a:pt x="567" y="25"/>
                  </a:cubicBezTo>
                  <a:cubicBezTo>
                    <a:pt x="577" y="34"/>
                    <a:pt x="600" y="75"/>
                    <a:pt x="612" y="83"/>
                  </a:cubicBezTo>
                  <a:cubicBezTo>
                    <a:pt x="631" y="111"/>
                    <a:pt x="639" y="124"/>
                    <a:pt x="650" y="157"/>
                  </a:cubicBezTo>
                  <a:cubicBezTo>
                    <a:pt x="657" y="178"/>
                    <a:pt x="633" y="117"/>
                    <a:pt x="657" y="183"/>
                  </a:cubicBezTo>
                  <a:cubicBezTo>
                    <a:pt x="659" y="189"/>
                    <a:pt x="661" y="207"/>
                    <a:pt x="661" y="201"/>
                  </a:cubicBezTo>
                  <a:cubicBezTo>
                    <a:pt x="664" y="204"/>
                    <a:pt x="662" y="205"/>
                    <a:pt x="662" y="211"/>
                  </a:cubicBezTo>
                  <a:cubicBezTo>
                    <a:pt x="663" y="209"/>
                    <a:pt x="6" y="209"/>
                    <a:pt x="0" y="211"/>
                  </a:cubicBezTo>
                  <a:cubicBezTo>
                    <a:pt x="2" y="196"/>
                    <a:pt x="6" y="195"/>
                    <a:pt x="6" y="188"/>
                  </a:cubicBezTo>
                  <a:cubicBezTo>
                    <a:pt x="6" y="188"/>
                    <a:pt x="14" y="157"/>
                    <a:pt x="15" y="155"/>
                  </a:cubicBezTo>
                  <a:cubicBezTo>
                    <a:pt x="31" y="124"/>
                    <a:pt x="30" y="123"/>
                    <a:pt x="49" y="94"/>
                  </a:cubicBezTo>
                  <a:cubicBezTo>
                    <a:pt x="59" y="79"/>
                    <a:pt x="59" y="70"/>
                    <a:pt x="73" y="58"/>
                  </a:cubicBezTo>
                  <a:cubicBezTo>
                    <a:pt x="74" y="57"/>
                    <a:pt x="99" y="19"/>
                    <a:pt x="91" y="33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72" name="Freeform 213" descr="Nogal"/>
            <p:cNvSpPr>
              <a:spLocks/>
            </p:cNvSpPr>
            <p:nvPr/>
          </p:nvSpPr>
          <p:spPr bwMode="auto">
            <a:xfrm>
              <a:off x="248" y="2525"/>
              <a:ext cx="664" cy="211"/>
            </a:xfrm>
            <a:custGeom>
              <a:avLst/>
              <a:gdLst>
                <a:gd name="T0" fmla="*/ 91 w 664"/>
                <a:gd name="T1" fmla="*/ 33 h 211"/>
                <a:gd name="T2" fmla="*/ 108 w 664"/>
                <a:gd name="T3" fmla="*/ 10 h 211"/>
                <a:gd name="T4" fmla="*/ 116 w 664"/>
                <a:gd name="T5" fmla="*/ 8 h 211"/>
                <a:gd name="T6" fmla="*/ 557 w 664"/>
                <a:gd name="T7" fmla="*/ 8 h 211"/>
                <a:gd name="T8" fmla="*/ 557 w 664"/>
                <a:gd name="T9" fmla="*/ 7 h 211"/>
                <a:gd name="T10" fmla="*/ 558 w 664"/>
                <a:gd name="T11" fmla="*/ 11 h 211"/>
                <a:gd name="T12" fmla="*/ 597 w 664"/>
                <a:gd name="T13" fmla="*/ 57 h 211"/>
                <a:gd name="T14" fmla="*/ 592 w 664"/>
                <a:gd name="T15" fmla="*/ 54 h 211"/>
                <a:gd name="T16" fmla="*/ 584 w 664"/>
                <a:gd name="T17" fmla="*/ 41 h 211"/>
                <a:gd name="T18" fmla="*/ 567 w 664"/>
                <a:gd name="T19" fmla="*/ 25 h 211"/>
                <a:gd name="T20" fmla="*/ 612 w 664"/>
                <a:gd name="T21" fmla="*/ 83 h 211"/>
                <a:gd name="T22" fmla="*/ 650 w 664"/>
                <a:gd name="T23" fmla="*/ 157 h 211"/>
                <a:gd name="T24" fmla="*/ 657 w 664"/>
                <a:gd name="T25" fmla="*/ 183 h 211"/>
                <a:gd name="T26" fmla="*/ 661 w 664"/>
                <a:gd name="T27" fmla="*/ 201 h 211"/>
                <a:gd name="T28" fmla="*/ 662 w 664"/>
                <a:gd name="T29" fmla="*/ 211 h 211"/>
                <a:gd name="T30" fmla="*/ 0 w 664"/>
                <a:gd name="T31" fmla="*/ 211 h 211"/>
                <a:gd name="T32" fmla="*/ 6 w 664"/>
                <a:gd name="T33" fmla="*/ 188 h 211"/>
                <a:gd name="T34" fmla="*/ 15 w 664"/>
                <a:gd name="T35" fmla="*/ 155 h 211"/>
                <a:gd name="T36" fmla="*/ 49 w 664"/>
                <a:gd name="T37" fmla="*/ 94 h 211"/>
                <a:gd name="T38" fmla="*/ 73 w 664"/>
                <a:gd name="T39" fmla="*/ 58 h 211"/>
                <a:gd name="T40" fmla="*/ 91 w 664"/>
                <a:gd name="T41" fmla="*/ 33 h 2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64"/>
                <a:gd name="T64" fmla="*/ 0 h 211"/>
                <a:gd name="T65" fmla="*/ 664 w 664"/>
                <a:gd name="T66" fmla="*/ 211 h 2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64" h="211">
                  <a:moveTo>
                    <a:pt x="91" y="33"/>
                  </a:moveTo>
                  <a:cubicBezTo>
                    <a:pt x="82" y="35"/>
                    <a:pt x="117" y="0"/>
                    <a:pt x="108" y="10"/>
                  </a:cubicBezTo>
                  <a:cubicBezTo>
                    <a:pt x="117" y="6"/>
                    <a:pt x="42" y="8"/>
                    <a:pt x="116" y="8"/>
                  </a:cubicBezTo>
                  <a:cubicBezTo>
                    <a:pt x="191" y="8"/>
                    <a:pt x="484" y="8"/>
                    <a:pt x="557" y="8"/>
                  </a:cubicBezTo>
                  <a:cubicBezTo>
                    <a:pt x="630" y="8"/>
                    <a:pt x="557" y="7"/>
                    <a:pt x="557" y="7"/>
                  </a:cubicBezTo>
                  <a:cubicBezTo>
                    <a:pt x="557" y="7"/>
                    <a:pt x="551" y="3"/>
                    <a:pt x="558" y="11"/>
                  </a:cubicBezTo>
                  <a:cubicBezTo>
                    <a:pt x="552" y="11"/>
                    <a:pt x="591" y="50"/>
                    <a:pt x="597" y="57"/>
                  </a:cubicBezTo>
                  <a:cubicBezTo>
                    <a:pt x="603" y="64"/>
                    <a:pt x="594" y="57"/>
                    <a:pt x="592" y="54"/>
                  </a:cubicBezTo>
                  <a:cubicBezTo>
                    <a:pt x="592" y="51"/>
                    <a:pt x="586" y="39"/>
                    <a:pt x="584" y="41"/>
                  </a:cubicBezTo>
                  <a:cubicBezTo>
                    <a:pt x="587" y="41"/>
                    <a:pt x="568" y="25"/>
                    <a:pt x="567" y="25"/>
                  </a:cubicBezTo>
                  <a:cubicBezTo>
                    <a:pt x="577" y="34"/>
                    <a:pt x="600" y="75"/>
                    <a:pt x="612" y="83"/>
                  </a:cubicBezTo>
                  <a:cubicBezTo>
                    <a:pt x="631" y="111"/>
                    <a:pt x="639" y="124"/>
                    <a:pt x="650" y="157"/>
                  </a:cubicBezTo>
                  <a:cubicBezTo>
                    <a:pt x="657" y="178"/>
                    <a:pt x="633" y="117"/>
                    <a:pt x="657" y="183"/>
                  </a:cubicBezTo>
                  <a:cubicBezTo>
                    <a:pt x="659" y="189"/>
                    <a:pt x="661" y="207"/>
                    <a:pt x="661" y="201"/>
                  </a:cubicBezTo>
                  <a:cubicBezTo>
                    <a:pt x="664" y="204"/>
                    <a:pt x="662" y="205"/>
                    <a:pt x="662" y="211"/>
                  </a:cubicBezTo>
                  <a:cubicBezTo>
                    <a:pt x="663" y="209"/>
                    <a:pt x="6" y="209"/>
                    <a:pt x="0" y="211"/>
                  </a:cubicBezTo>
                  <a:cubicBezTo>
                    <a:pt x="2" y="196"/>
                    <a:pt x="6" y="195"/>
                    <a:pt x="6" y="188"/>
                  </a:cubicBezTo>
                  <a:cubicBezTo>
                    <a:pt x="6" y="188"/>
                    <a:pt x="14" y="157"/>
                    <a:pt x="15" y="155"/>
                  </a:cubicBezTo>
                  <a:cubicBezTo>
                    <a:pt x="31" y="124"/>
                    <a:pt x="30" y="123"/>
                    <a:pt x="49" y="94"/>
                  </a:cubicBezTo>
                  <a:cubicBezTo>
                    <a:pt x="59" y="79"/>
                    <a:pt x="59" y="70"/>
                    <a:pt x="73" y="58"/>
                  </a:cubicBezTo>
                  <a:cubicBezTo>
                    <a:pt x="74" y="57"/>
                    <a:pt x="99" y="19"/>
                    <a:pt x="91" y="33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9" name="Group 214"/>
          <p:cNvGrpSpPr>
            <a:grpSpLocks/>
          </p:cNvGrpSpPr>
          <p:nvPr/>
        </p:nvGrpSpPr>
        <p:grpSpPr bwMode="auto">
          <a:xfrm>
            <a:off x="304800" y="2794000"/>
            <a:ext cx="4716463" cy="1397000"/>
            <a:chOff x="240" y="1856"/>
            <a:chExt cx="2971" cy="880"/>
          </a:xfrm>
        </p:grpSpPr>
        <p:sp>
          <p:nvSpPr>
            <p:cNvPr id="37958" name="Freeform 215" descr="Nogal"/>
            <p:cNvSpPr>
              <a:spLocks/>
            </p:cNvSpPr>
            <p:nvPr/>
          </p:nvSpPr>
          <p:spPr bwMode="auto">
            <a:xfrm>
              <a:off x="2159" y="1863"/>
              <a:ext cx="673" cy="200"/>
            </a:xfrm>
            <a:custGeom>
              <a:avLst/>
              <a:gdLst>
                <a:gd name="T0" fmla="*/ 97 w 673"/>
                <a:gd name="T1" fmla="*/ 22 h 200"/>
                <a:gd name="T2" fmla="*/ 118 w 673"/>
                <a:gd name="T3" fmla="*/ 0 h 200"/>
                <a:gd name="T4" fmla="*/ 559 w 673"/>
                <a:gd name="T5" fmla="*/ 1 h 200"/>
                <a:gd name="T6" fmla="*/ 603 w 673"/>
                <a:gd name="T7" fmla="*/ 46 h 200"/>
                <a:gd name="T8" fmla="*/ 598 w 673"/>
                <a:gd name="T9" fmla="*/ 43 h 200"/>
                <a:gd name="T10" fmla="*/ 586 w 673"/>
                <a:gd name="T11" fmla="*/ 33 h 200"/>
                <a:gd name="T12" fmla="*/ 570 w 673"/>
                <a:gd name="T13" fmla="*/ 13 h 200"/>
                <a:gd name="T14" fmla="*/ 618 w 673"/>
                <a:gd name="T15" fmla="*/ 72 h 200"/>
                <a:gd name="T16" fmla="*/ 655 w 673"/>
                <a:gd name="T17" fmla="*/ 146 h 200"/>
                <a:gd name="T18" fmla="*/ 663 w 673"/>
                <a:gd name="T19" fmla="*/ 172 h 200"/>
                <a:gd name="T20" fmla="*/ 667 w 673"/>
                <a:gd name="T21" fmla="*/ 190 h 200"/>
                <a:gd name="T22" fmla="*/ 673 w 673"/>
                <a:gd name="T23" fmla="*/ 200 h 200"/>
                <a:gd name="T24" fmla="*/ 4 w 673"/>
                <a:gd name="T25" fmla="*/ 200 h 200"/>
                <a:gd name="T26" fmla="*/ 6 w 673"/>
                <a:gd name="T27" fmla="*/ 174 h 200"/>
                <a:gd name="T28" fmla="*/ 12 w 673"/>
                <a:gd name="T29" fmla="*/ 150 h 200"/>
                <a:gd name="T30" fmla="*/ 46 w 673"/>
                <a:gd name="T31" fmla="*/ 80 h 200"/>
                <a:gd name="T32" fmla="*/ 73 w 673"/>
                <a:gd name="T33" fmla="*/ 42 h 200"/>
                <a:gd name="T34" fmla="*/ 97 w 673"/>
                <a:gd name="T35" fmla="*/ 22 h 2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73"/>
                <a:gd name="T55" fmla="*/ 0 h 200"/>
                <a:gd name="T56" fmla="*/ 673 w 673"/>
                <a:gd name="T57" fmla="*/ 200 h 2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73" h="200">
                  <a:moveTo>
                    <a:pt x="97" y="22"/>
                  </a:moveTo>
                  <a:cubicBezTo>
                    <a:pt x="88" y="24"/>
                    <a:pt x="112" y="3"/>
                    <a:pt x="118" y="0"/>
                  </a:cubicBezTo>
                  <a:cubicBezTo>
                    <a:pt x="124" y="3"/>
                    <a:pt x="509" y="7"/>
                    <a:pt x="559" y="1"/>
                  </a:cubicBezTo>
                  <a:cubicBezTo>
                    <a:pt x="553" y="1"/>
                    <a:pt x="597" y="39"/>
                    <a:pt x="603" y="46"/>
                  </a:cubicBezTo>
                  <a:cubicBezTo>
                    <a:pt x="609" y="53"/>
                    <a:pt x="601" y="45"/>
                    <a:pt x="598" y="43"/>
                  </a:cubicBezTo>
                  <a:cubicBezTo>
                    <a:pt x="598" y="40"/>
                    <a:pt x="588" y="31"/>
                    <a:pt x="586" y="33"/>
                  </a:cubicBezTo>
                  <a:cubicBezTo>
                    <a:pt x="589" y="33"/>
                    <a:pt x="571" y="13"/>
                    <a:pt x="570" y="13"/>
                  </a:cubicBezTo>
                  <a:cubicBezTo>
                    <a:pt x="580" y="22"/>
                    <a:pt x="606" y="64"/>
                    <a:pt x="618" y="72"/>
                  </a:cubicBezTo>
                  <a:cubicBezTo>
                    <a:pt x="637" y="100"/>
                    <a:pt x="649" y="112"/>
                    <a:pt x="655" y="146"/>
                  </a:cubicBezTo>
                  <a:cubicBezTo>
                    <a:pt x="662" y="188"/>
                    <a:pt x="639" y="106"/>
                    <a:pt x="663" y="172"/>
                  </a:cubicBezTo>
                  <a:cubicBezTo>
                    <a:pt x="665" y="178"/>
                    <a:pt x="667" y="196"/>
                    <a:pt x="667" y="190"/>
                  </a:cubicBezTo>
                  <a:cubicBezTo>
                    <a:pt x="670" y="193"/>
                    <a:pt x="673" y="194"/>
                    <a:pt x="673" y="200"/>
                  </a:cubicBezTo>
                  <a:cubicBezTo>
                    <a:pt x="661" y="200"/>
                    <a:pt x="0" y="198"/>
                    <a:pt x="4" y="200"/>
                  </a:cubicBezTo>
                  <a:cubicBezTo>
                    <a:pt x="1" y="198"/>
                    <a:pt x="6" y="181"/>
                    <a:pt x="6" y="174"/>
                  </a:cubicBezTo>
                  <a:cubicBezTo>
                    <a:pt x="6" y="174"/>
                    <a:pt x="11" y="152"/>
                    <a:pt x="12" y="150"/>
                  </a:cubicBezTo>
                  <a:cubicBezTo>
                    <a:pt x="28" y="119"/>
                    <a:pt x="27" y="109"/>
                    <a:pt x="46" y="80"/>
                  </a:cubicBezTo>
                  <a:cubicBezTo>
                    <a:pt x="56" y="65"/>
                    <a:pt x="59" y="54"/>
                    <a:pt x="73" y="42"/>
                  </a:cubicBezTo>
                  <a:cubicBezTo>
                    <a:pt x="74" y="41"/>
                    <a:pt x="105" y="8"/>
                    <a:pt x="97" y="22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59" name="Freeform 216" descr="Nogal"/>
            <p:cNvSpPr>
              <a:spLocks/>
            </p:cNvSpPr>
            <p:nvPr/>
          </p:nvSpPr>
          <p:spPr bwMode="auto">
            <a:xfrm>
              <a:off x="1388" y="1856"/>
              <a:ext cx="673" cy="201"/>
            </a:xfrm>
            <a:custGeom>
              <a:avLst/>
              <a:gdLst>
                <a:gd name="T0" fmla="*/ 97 w 673"/>
                <a:gd name="T1" fmla="*/ 22 h 201"/>
                <a:gd name="T2" fmla="*/ 118 w 673"/>
                <a:gd name="T3" fmla="*/ 0 h 201"/>
                <a:gd name="T4" fmla="*/ 559 w 673"/>
                <a:gd name="T5" fmla="*/ 1 h 201"/>
                <a:gd name="T6" fmla="*/ 603 w 673"/>
                <a:gd name="T7" fmla="*/ 46 h 201"/>
                <a:gd name="T8" fmla="*/ 598 w 673"/>
                <a:gd name="T9" fmla="*/ 43 h 201"/>
                <a:gd name="T10" fmla="*/ 586 w 673"/>
                <a:gd name="T11" fmla="*/ 33 h 201"/>
                <a:gd name="T12" fmla="*/ 570 w 673"/>
                <a:gd name="T13" fmla="*/ 13 h 201"/>
                <a:gd name="T14" fmla="*/ 618 w 673"/>
                <a:gd name="T15" fmla="*/ 72 h 201"/>
                <a:gd name="T16" fmla="*/ 655 w 673"/>
                <a:gd name="T17" fmla="*/ 146 h 201"/>
                <a:gd name="T18" fmla="*/ 663 w 673"/>
                <a:gd name="T19" fmla="*/ 172 h 201"/>
                <a:gd name="T20" fmla="*/ 667 w 673"/>
                <a:gd name="T21" fmla="*/ 190 h 201"/>
                <a:gd name="T22" fmla="*/ 673 w 673"/>
                <a:gd name="T23" fmla="*/ 200 h 201"/>
                <a:gd name="T24" fmla="*/ 4 w 673"/>
                <a:gd name="T25" fmla="*/ 201 h 201"/>
                <a:gd name="T26" fmla="*/ 12 w 673"/>
                <a:gd name="T27" fmla="*/ 177 h 201"/>
                <a:gd name="T28" fmla="*/ 15 w 673"/>
                <a:gd name="T29" fmla="*/ 154 h 201"/>
                <a:gd name="T30" fmla="*/ 55 w 673"/>
                <a:gd name="T31" fmla="*/ 83 h 201"/>
                <a:gd name="T32" fmla="*/ 79 w 673"/>
                <a:gd name="T33" fmla="*/ 47 h 201"/>
                <a:gd name="T34" fmla="*/ 97 w 673"/>
                <a:gd name="T35" fmla="*/ 22 h 2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73"/>
                <a:gd name="T55" fmla="*/ 0 h 201"/>
                <a:gd name="T56" fmla="*/ 673 w 673"/>
                <a:gd name="T57" fmla="*/ 201 h 20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73" h="201">
                  <a:moveTo>
                    <a:pt x="97" y="22"/>
                  </a:moveTo>
                  <a:cubicBezTo>
                    <a:pt x="88" y="24"/>
                    <a:pt x="112" y="3"/>
                    <a:pt x="118" y="0"/>
                  </a:cubicBezTo>
                  <a:cubicBezTo>
                    <a:pt x="124" y="3"/>
                    <a:pt x="509" y="7"/>
                    <a:pt x="559" y="1"/>
                  </a:cubicBezTo>
                  <a:cubicBezTo>
                    <a:pt x="553" y="1"/>
                    <a:pt x="597" y="39"/>
                    <a:pt x="603" y="46"/>
                  </a:cubicBezTo>
                  <a:cubicBezTo>
                    <a:pt x="609" y="53"/>
                    <a:pt x="601" y="45"/>
                    <a:pt x="598" y="43"/>
                  </a:cubicBezTo>
                  <a:cubicBezTo>
                    <a:pt x="598" y="40"/>
                    <a:pt x="588" y="31"/>
                    <a:pt x="586" y="33"/>
                  </a:cubicBezTo>
                  <a:cubicBezTo>
                    <a:pt x="589" y="33"/>
                    <a:pt x="571" y="13"/>
                    <a:pt x="570" y="13"/>
                  </a:cubicBezTo>
                  <a:cubicBezTo>
                    <a:pt x="580" y="22"/>
                    <a:pt x="606" y="64"/>
                    <a:pt x="618" y="72"/>
                  </a:cubicBezTo>
                  <a:cubicBezTo>
                    <a:pt x="637" y="100"/>
                    <a:pt x="649" y="112"/>
                    <a:pt x="655" y="146"/>
                  </a:cubicBezTo>
                  <a:cubicBezTo>
                    <a:pt x="662" y="188"/>
                    <a:pt x="639" y="106"/>
                    <a:pt x="663" y="172"/>
                  </a:cubicBezTo>
                  <a:cubicBezTo>
                    <a:pt x="665" y="178"/>
                    <a:pt x="667" y="196"/>
                    <a:pt x="667" y="190"/>
                  </a:cubicBezTo>
                  <a:cubicBezTo>
                    <a:pt x="670" y="193"/>
                    <a:pt x="673" y="194"/>
                    <a:pt x="673" y="200"/>
                  </a:cubicBezTo>
                  <a:cubicBezTo>
                    <a:pt x="661" y="200"/>
                    <a:pt x="0" y="199"/>
                    <a:pt x="4" y="201"/>
                  </a:cubicBezTo>
                  <a:cubicBezTo>
                    <a:pt x="1" y="199"/>
                    <a:pt x="12" y="184"/>
                    <a:pt x="12" y="177"/>
                  </a:cubicBezTo>
                  <a:cubicBezTo>
                    <a:pt x="12" y="177"/>
                    <a:pt x="14" y="156"/>
                    <a:pt x="15" y="154"/>
                  </a:cubicBezTo>
                  <a:cubicBezTo>
                    <a:pt x="31" y="123"/>
                    <a:pt x="36" y="112"/>
                    <a:pt x="55" y="83"/>
                  </a:cubicBezTo>
                  <a:cubicBezTo>
                    <a:pt x="65" y="68"/>
                    <a:pt x="65" y="59"/>
                    <a:pt x="79" y="47"/>
                  </a:cubicBezTo>
                  <a:cubicBezTo>
                    <a:pt x="80" y="46"/>
                    <a:pt x="105" y="8"/>
                    <a:pt x="97" y="22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60" name="Freeform 217" descr="Nogal"/>
            <p:cNvSpPr>
              <a:spLocks/>
            </p:cNvSpPr>
            <p:nvPr/>
          </p:nvSpPr>
          <p:spPr bwMode="auto">
            <a:xfrm>
              <a:off x="621" y="1856"/>
              <a:ext cx="673" cy="201"/>
            </a:xfrm>
            <a:custGeom>
              <a:avLst/>
              <a:gdLst>
                <a:gd name="T0" fmla="*/ 97 w 673"/>
                <a:gd name="T1" fmla="*/ 22 h 201"/>
                <a:gd name="T2" fmla="*/ 118 w 673"/>
                <a:gd name="T3" fmla="*/ 0 h 201"/>
                <a:gd name="T4" fmla="*/ 559 w 673"/>
                <a:gd name="T5" fmla="*/ 1 h 201"/>
                <a:gd name="T6" fmla="*/ 603 w 673"/>
                <a:gd name="T7" fmla="*/ 46 h 201"/>
                <a:gd name="T8" fmla="*/ 598 w 673"/>
                <a:gd name="T9" fmla="*/ 43 h 201"/>
                <a:gd name="T10" fmla="*/ 586 w 673"/>
                <a:gd name="T11" fmla="*/ 33 h 201"/>
                <a:gd name="T12" fmla="*/ 570 w 673"/>
                <a:gd name="T13" fmla="*/ 13 h 201"/>
                <a:gd name="T14" fmla="*/ 618 w 673"/>
                <a:gd name="T15" fmla="*/ 72 h 201"/>
                <a:gd name="T16" fmla="*/ 655 w 673"/>
                <a:gd name="T17" fmla="*/ 146 h 201"/>
                <a:gd name="T18" fmla="*/ 663 w 673"/>
                <a:gd name="T19" fmla="*/ 172 h 201"/>
                <a:gd name="T20" fmla="*/ 667 w 673"/>
                <a:gd name="T21" fmla="*/ 190 h 201"/>
                <a:gd name="T22" fmla="*/ 673 w 673"/>
                <a:gd name="T23" fmla="*/ 200 h 201"/>
                <a:gd name="T24" fmla="*/ 4 w 673"/>
                <a:gd name="T25" fmla="*/ 201 h 201"/>
                <a:gd name="T26" fmla="*/ 12 w 673"/>
                <a:gd name="T27" fmla="*/ 177 h 201"/>
                <a:gd name="T28" fmla="*/ 15 w 673"/>
                <a:gd name="T29" fmla="*/ 154 h 201"/>
                <a:gd name="T30" fmla="*/ 55 w 673"/>
                <a:gd name="T31" fmla="*/ 83 h 201"/>
                <a:gd name="T32" fmla="*/ 79 w 673"/>
                <a:gd name="T33" fmla="*/ 47 h 201"/>
                <a:gd name="T34" fmla="*/ 97 w 673"/>
                <a:gd name="T35" fmla="*/ 22 h 2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73"/>
                <a:gd name="T55" fmla="*/ 0 h 201"/>
                <a:gd name="T56" fmla="*/ 673 w 673"/>
                <a:gd name="T57" fmla="*/ 201 h 20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73" h="201">
                  <a:moveTo>
                    <a:pt x="97" y="22"/>
                  </a:moveTo>
                  <a:cubicBezTo>
                    <a:pt x="88" y="24"/>
                    <a:pt x="112" y="3"/>
                    <a:pt x="118" y="0"/>
                  </a:cubicBezTo>
                  <a:cubicBezTo>
                    <a:pt x="124" y="3"/>
                    <a:pt x="509" y="7"/>
                    <a:pt x="559" y="1"/>
                  </a:cubicBezTo>
                  <a:cubicBezTo>
                    <a:pt x="553" y="1"/>
                    <a:pt x="597" y="39"/>
                    <a:pt x="603" y="46"/>
                  </a:cubicBezTo>
                  <a:cubicBezTo>
                    <a:pt x="609" y="53"/>
                    <a:pt x="601" y="45"/>
                    <a:pt x="598" y="43"/>
                  </a:cubicBezTo>
                  <a:cubicBezTo>
                    <a:pt x="598" y="40"/>
                    <a:pt x="588" y="31"/>
                    <a:pt x="586" y="33"/>
                  </a:cubicBezTo>
                  <a:cubicBezTo>
                    <a:pt x="589" y="33"/>
                    <a:pt x="571" y="13"/>
                    <a:pt x="570" y="13"/>
                  </a:cubicBezTo>
                  <a:cubicBezTo>
                    <a:pt x="580" y="22"/>
                    <a:pt x="606" y="64"/>
                    <a:pt x="618" y="72"/>
                  </a:cubicBezTo>
                  <a:cubicBezTo>
                    <a:pt x="637" y="100"/>
                    <a:pt x="649" y="112"/>
                    <a:pt x="655" y="146"/>
                  </a:cubicBezTo>
                  <a:cubicBezTo>
                    <a:pt x="662" y="188"/>
                    <a:pt x="639" y="106"/>
                    <a:pt x="663" y="172"/>
                  </a:cubicBezTo>
                  <a:cubicBezTo>
                    <a:pt x="665" y="178"/>
                    <a:pt x="667" y="196"/>
                    <a:pt x="667" y="190"/>
                  </a:cubicBezTo>
                  <a:cubicBezTo>
                    <a:pt x="670" y="193"/>
                    <a:pt x="673" y="194"/>
                    <a:pt x="673" y="200"/>
                  </a:cubicBezTo>
                  <a:cubicBezTo>
                    <a:pt x="661" y="200"/>
                    <a:pt x="0" y="199"/>
                    <a:pt x="4" y="201"/>
                  </a:cubicBezTo>
                  <a:cubicBezTo>
                    <a:pt x="1" y="199"/>
                    <a:pt x="12" y="184"/>
                    <a:pt x="12" y="177"/>
                  </a:cubicBezTo>
                  <a:cubicBezTo>
                    <a:pt x="12" y="177"/>
                    <a:pt x="14" y="156"/>
                    <a:pt x="15" y="154"/>
                  </a:cubicBezTo>
                  <a:cubicBezTo>
                    <a:pt x="31" y="123"/>
                    <a:pt x="36" y="112"/>
                    <a:pt x="55" y="83"/>
                  </a:cubicBezTo>
                  <a:cubicBezTo>
                    <a:pt x="65" y="68"/>
                    <a:pt x="65" y="59"/>
                    <a:pt x="79" y="47"/>
                  </a:cubicBezTo>
                  <a:cubicBezTo>
                    <a:pt x="80" y="46"/>
                    <a:pt x="105" y="8"/>
                    <a:pt x="97" y="22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tile tx="0" ty="0" sx="100000" sy="100000" flip="none" algn="tl"/>
            </a:blip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61" name="Freeform 218"/>
            <p:cNvSpPr>
              <a:spLocks/>
            </p:cNvSpPr>
            <p:nvPr/>
          </p:nvSpPr>
          <p:spPr bwMode="auto">
            <a:xfrm>
              <a:off x="2547" y="2522"/>
              <a:ext cx="664" cy="211"/>
            </a:xfrm>
            <a:custGeom>
              <a:avLst/>
              <a:gdLst>
                <a:gd name="T0" fmla="*/ 91 w 664"/>
                <a:gd name="T1" fmla="*/ 33 h 211"/>
                <a:gd name="T2" fmla="*/ 108 w 664"/>
                <a:gd name="T3" fmla="*/ 10 h 211"/>
                <a:gd name="T4" fmla="*/ 116 w 664"/>
                <a:gd name="T5" fmla="*/ 8 h 211"/>
                <a:gd name="T6" fmla="*/ 557 w 664"/>
                <a:gd name="T7" fmla="*/ 8 h 211"/>
                <a:gd name="T8" fmla="*/ 557 w 664"/>
                <a:gd name="T9" fmla="*/ 7 h 211"/>
                <a:gd name="T10" fmla="*/ 558 w 664"/>
                <a:gd name="T11" fmla="*/ 11 h 211"/>
                <a:gd name="T12" fmla="*/ 597 w 664"/>
                <a:gd name="T13" fmla="*/ 57 h 211"/>
                <a:gd name="T14" fmla="*/ 592 w 664"/>
                <a:gd name="T15" fmla="*/ 54 h 211"/>
                <a:gd name="T16" fmla="*/ 584 w 664"/>
                <a:gd name="T17" fmla="*/ 41 h 211"/>
                <a:gd name="T18" fmla="*/ 567 w 664"/>
                <a:gd name="T19" fmla="*/ 25 h 211"/>
                <a:gd name="T20" fmla="*/ 612 w 664"/>
                <a:gd name="T21" fmla="*/ 83 h 211"/>
                <a:gd name="T22" fmla="*/ 650 w 664"/>
                <a:gd name="T23" fmla="*/ 157 h 211"/>
                <a:gd name="T24" fmla="*/ 657 w 664"/>
                <a:gd name="T25" fmla="*/ 183 h 211"/>
                <a:gd name="T26" fmla="*/ 661 w 664"/>
                <a:gd name="T27" fmla="*/ 201 h 211"/>
                <a:gd name="T28" fmla="*/ 662 w 664"/>
                <a:gd name="T29" fmla="*/ 211 h 211"/>
                <a:gd name="T30" fmla="*/ 0 w 664"/>
                <a:gd name="T31" fmla="*/ 211 h 211"/>
                <a:gd name="T32" fmla="*/ 6 w 664"/>
                <a:gd name="T33" fmla="*/ 188 h 211"/>
                <a:gd name="T34" fmla="*/ 15 w 664"/>
                <a:gd name="T35" fmla="*/ 155 h 211"/>
                <a:gd name="T36" fmla="*/ 49 w 664"/>
                <a:gd name="T37" fmla="*/ 94 h 211"/>
                <a:gd name="T38" fmla="*/ 73 w 664"/>
                <a:gd name="T39" fmla="*/ 58 h 211"/>
                <a:gd name="T40" fmla="*/ 91 w 664"/>
                <a:gd name="T41" fmla="*/ 33 h 2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64"/>
                <a:gd name="T64" fmla="*/ 0 h 211"/>
                <a:gd name="T65" fmla="*/ 664 w 664"/>
                <a:gd name="T66" fmla="*/ 211 h 2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64" h="211">
                  <a:moveTo>
                    <a:pt x="91" y="33"/>
                  </a:moveTo>
                  <a:cubicBezTo>
                    <a:pt x="82" y="35"/>
                    <a:pt x="117" y="0"/>
                    <a:pt x="108" y="10"/>
                  </a:cubicBezTo>
                  <a:cubicBezTo>
                    <a:pt x="117" y="6"/>
                    <a:pt x="42" y="8"/>
                    <a:pt x="116" y="8"/>
                  </a:cubicBezTo>
                  <a:cubicBezTo>
                    <a:pt x="191" y="8"/>
                    <a:pt x="484" y="8"/>
                    <a:pt x="557" y="8"/>
                  </a:cubicBezTo>
                  <a:cubicBezTo>
                    <a:pt x="630" y="8"/>
                    <a:pt x="557" y="7"/>
                    <a:pt x="557" y="7"/>
                  </a:cubicBezTo>
                  <a:cubicBezTo>
                    <a:pt x="557" y="7"/>
                    <a:pt x="551" y="3"/>
                    <a:pt x="558" y="11"/>
                  </a:cubicBezTo>
                  <a:cubicBezTo>
                    <a:pt x="552" y="11"/>
                    <a:pt x="591" y="50"/>
                    <a:pt x="597" y="57"/>
                  </a:cubicBezTo>
                  <a:cubicBezTo>
                    <a:pt x="603" y="64"/>
                    <a:pt x="594" y="57"/>
                    <a:pt x="592" y="54"/>
                  </a:cubicBezTo>
                  <a:cubicBezTo>
                    <a:pt x="592" y="51"/>
                    <a:pt x="586" y="39"/>
                    <a:pt x="584" y="41"/>
                  </a:cubicBezTo>
                  <a:cubicBezTo>
                    <a:pt x="587" y="41"/>
                    <a:pt x="568" y="25"/>
                    <a:pt x="567" y="25"/>
                  </a:cubicBezTo>
                  <a:cubicBezTo>
                    <a:pt x="577" y="34"/>
                    <a:pt x="600" y="75"/>
                    <a:pt x="612" y="83"/>
                  </a:cubicBezTo>
                  <a:cubicBezTo>
                    <a:pt x="631" y="111"/>
                    <a:pt x="639" y="124"/>
                    <a:pt x="650" y="157"/>
                  </a:cubicBezTo>
                  <a:cubicBezTo>
                    <a:pt x="657" y="178"/>
                    <a:pt x="633" y="117"/>
                    <a:pt x="657" y="183"/>
                  </a:cubicBezTo>
                  <a:cubicBezTo>
                    <a:pt x="659" y="189"/>
                    <a:pt x="661" y="207"/>
                    <a:pt x="661" y="201"/>
                  </a:cubicBezTo>
                  <a:cubicBezTo>
                    <a:pt x="664" y="204"/>
                    <a:pt x="662" y="205"/>
                    <a:pt x="662" y="211"/>
                  </a:cubicBezTo>
                  <a:cubicBezTo>
                    <a:pt x="663" y="209"/>
                    <a:pt x="6" y="209"/>
                    <a:pt x="0" y="211"/>
                  </a:cubicBezTo>
                  <a:cubicBezTo>
                    <a:pt x="2" y="196"/>
                    <a:pt x="6" y="195"/>
                    <a:pt x="6" y="188"/>
                  </a:cubicBezTo>
                  <a:cubicBezTo>
                    <a:pt x="6" y="188"/>
                    <a:pt x="14" y="157"/>
                    <a:pt x="15" y="155"/>
                  </a:cubicBezTo>
                  <a:cubicBezTo>
                    <a:pt x="31" y="124"/>
                    <a:pt x="30" y="123"/>
                    <a:pt x="49" y="94"/>
                  </a:cubicBezTo>
                  <a:cubicBezTo>
                    <a:pt x="59" y="79"/>
                    <a:pt x="59" y="70"/>
                    <a:pt x="73" y="58"/>
                  </a:cubicBezTo>
                  <a:cubicBezTo>
                    <a:pt x="74" y="57"/>
                    <a:pt x="99" y="19"/>
                    <a:pt x="91" y="33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62" name="Freeform 219"/>
            <p:cNvSpPr>
              <a:spLocks/>
            </p:cNvSpPr>
            <p:nvPr/>
          </p:nvSpPr>
          <p:spPr bwMode="auto">
            <a:xfrm>
              <a:off x="1776" y="2523"/>
              <a:ext cx="664" cy="211"/>
            </a:xfrm>
            <a:custGeom>
              <a:avLst/>
              <a:gdLst>
                <a:gd name="T0" fmla="*/ 91 w 664"/>
                <a:gd name="T1" fmla="*/ 33 h 211"/>
                <a:gd name="T2" fmla="*/ 108 w 664"/>
                <a:gd name="T3" fmla="*/ 10 h 211"/>
                <a:gd name="T4" fmla="*/ 116 w 664"/>
                <a:gd name="T5" fmla="*/ 8 h 211"/>
                <a:gd name="T6" fmla="*/ 557 w 664"/>
                <a:gd name="T7" fmla="*/ 8 h 211"/>
                <a:gd name="T8" fmla="*/ 557 w 664"/>
                <a:gd name="T9" fmla="*/ 7 h 211"/>
                <a:gd name="T10" fmla="*/ 558 w 664"/>
                <a:gd name="T11" fmla="*/ 11 h 211"/>
                <a:gd name="T12" fmla="*/ 597 w 664"/>
                <a:gd name="T13" fmla="*/ 57 h 211"/>
                <a:gd name="T14" fmla="*/ 592 w 664"/>
                <a:gd name="T15" fmla="*/ 54 h 211"/>
                <a:gd name="T16" fmla="*/ 584 w 664"/>
                <a:gd name="T17" fmla="*/ 41 h 211"/>
                <a:gd name="T18" fmla="*/ 567 w 664"/>
                <a:gd name="T19" fmla="*/ 25 h 211"/>
                <a:gd name="T20" fmla="*/ 612 w 664"/>
                <a:gd name="T21" fmla="*/ 83 h 211"/>
                <a:gd name="T22" fmla="*/ 650 w 664"/>
                <a:gd name="T23" fmla="*/ 157 h 211"/>
                <a:gd name="T24" fmla="*/ 657 w 664"/>
                <a:gd name="T25" fmla="*/ 183 h 211"/>
                <a:gd name="T26" fmla="*/ 661 w 664"/>
                <a:gd name="T27" fmla="*/ 201 h 211"/>
                <a:gd name="T28" fmla="*/ 662 w 664"/>
                <a:gd name="T29" fmla="*/ 211 h 211"/>
                <a:gd name="T30" fmla="*/ 0 w 664"/>
                <a:gd name="T31" fmla="*/ 211 h 211"/>
                <a:gd name="T32" fmla="*/ 6 w 664"/>
                <a:gd name="T33" fmla="*/ 188 h 211"/>
                <a:gd name="T34" fmla="*/ 15 w 664"/>
                <a:gd name="T35" fmla="*/ 155 h 211"/>
                <a:gd name="T36" fmla="*/ 49 w 664"/>
                <a:gd name="T37" fmla="*/ 94 h 211"/>
                <a:gd name="T38" fmla="*/ 73 w 664"/>
                <a:gd name="T39" fmla="*/ 58 h 211"/>
                <a:gd name="T40" fmla="*/ 91 w 664"/>
                <a:gd name="T41" fmla="*/ 33 h 2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64"/>
                <a:gd name="T64" fmla="*/ 0 h 211"/>
                <a:gd name="T65" fmla="*/ 664 w 664"/>
                <a:gd name="T66" fmla="*/ 211 h 2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64" h="211">
                  <a:moveTo>
                    <a:pt x="91" y="33"/>
                  </a:moveTo>
                  <a:cubicBezTo>
                    <a:pt x="82" y="35"/>
                    <a:pt x="117" y="0"/>
                    <a:pt x="108" y="10"/>
                  </a:cubicBezTo>
                  <a:cubicBezTo>
                    <a:pt x="117" y="6"/>
                    <a:pt x="42" y="8"/>
                    <a:pt x="116" y="8"/>
                  </a:cubicBezTo>
                  <a:cubicBezTo>
                    <a:pt x="191" y="8"/>
                    <a:pt x="484" y="8"/>
                    <a:pt x="557" y="8"/>
                  </a:cubicBezTo>
                  <a:cubicBezTo>
                    <a:pt x="630" y="8"/>
                    <a:pt x="557" y="7"/>
                    <a:pt x="557" y="7"/>
                  </a:cubicBezTo>
                  <a:cubicBezTo>
                    <a:pt x="557" y="7"/>
                    <a:pt x="551" y="3"/>
                    <a:pt x="558" y="11"/>
                  </a:cubicBezTo>
                  <a:cubicBezTo>
                    <a:pt x="552" y="11"/>
                    <a:pt x="591" y="50"/>
                    <a:pt x="597" y="57"/>
                  </a:cubicBezTo>
                  <a:cubicBezTo>
                    <a:pt x="603" y="64"/>
                    <a:pt x="594" y="57"/>
                    <a:pt x="592" y="54"/>
                  </a:cubicBezTo>
                  <a:cubicBezTo>
                    <a:pt x="592" y="51"/>
                    <a:pt x="586" y="39"/>
                    <a:pt x="584" y="41"/>
                  </a:cubicBezTo>
                  <a:cubicBezTo>
                    <a:pt x="587" y="41"/>
                    <a:pt x="568" y="25"/>
                    <a:pt x="567" y="25"/>
                  </a:cubicBezTo>
                  <a:cubicBezTo>
                    <a:pt x="577" y="34"/>
                    <a:pt x="600" y="75"/>
                    <a:pt x="612" y="83"/>
                  </a:cubicBezTo>
                  <a:cubicBezTo>
                    <a:pt x="631" y="111"/>
                    <a:pt x="639" y="124"/>
                    <a:pt x="650" y="157"/>
                  </a:cubicBezTo>
                  <a:cubicBezTo>
                    <a:pt x="657" y="178"/>
                    <a:pt x="633" y="117"/>
                    <a:pt x="657" y="183"/>
                  </a:cubicBezTo>
                  <a:cubicBezTo>
                    <a:pt x="659" y="189"/>
                    <a:pt x="661" y="207"/>
                    <a:pt x="661" y="201"/>
                  </a:cubicBezTo>
                  <a:cubicBezTo>
                    <a:pt x="664" y="204"/>
                    <a:pt x="662" y="205"/>
                    <a:pt x="662" y="211"/>
                  </a:cubicBezTo>
                  <a:cubicBezTo>
                    <a:pt x="663" y="209"/>
                    <a:pt x="6" y="209"/>
                    <a:pt x="0" y="211"/>
                  </a:cubicBezTo>
                  <a:cubicBezTo>
                    <a:pt x="2" y="196"/>
                    <a:pt x="6" y="195"/>
                    <a:pt x="6" y="188"/>
                  </a:cubicBezTo>
                  <a:cubicBezTo>
                    <a:pt x="6" y="188"/>
                    <a:pt x="14" y="157"/>
                    <a:pt x="15" y="155"/>
                  </a:cubicBezTo>
                  <a:cubicBezTo>
                    <a:pt x="31" y="124"/>
                    <a:pt x="30" y="123"/>
                    <a:pt x="49" y="94"/>
                  </a:cubicBezTo>
                  <a:cubicBezTo>
                    <a:pt x="59" y="79"/>
                    <a:pt x="59" y="70"/>
                    <a:pt x="73" y="58"/>
                  </a:cubicBezTo>
                  <a:cubicBezTo>
                    <a:pt x="74" y="57"/>
                    <a:pt x="99" y="19"/>
                    <a:pt x="91" y="33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63" name="Freeform 220"/>
            <p:cNvSpPr>
              <a:spLocks/>
            </p:cNvSpPr>
            <p:nvPr/>
          </p:nvSpPr>
          <p:spPr bwMode="auto">
            <a:xfrm>
              <a:off x="1008" y="2524"/>
              <a:ext cx="664" cy="211"/>
            </a:xfrm>
            <a:custGeom>
              <a:avLst/>
              <a:gdLst>
                <a:gd name="T0" fmla="*/ 91 w 664"/>
                <a:gd name="T1" fmla="*/ 33 h 211"/>
                <a:gd name="T2" fmla="*/ 108 w 664"/>
                <a:gd name="T3" fmla="*/ 10 h 211"/>
                <a:gd name="T4" fmla="*/ 116 w 664"/>
                <a:gd name="T5" fmla="*/ 8 h 211"/>
                <a:gd name="T6" fmla="*/ 557 w 664"/>
                <a:gd name="T7" fmla="*/ 8 h 211"/>
                <a:gd name="T8" fmla="*/ 557 w 664"/>
                <a:gd name="T9" fmla="*/ 7 h 211"/>
                <a:gd name="T10" fmla="*/ 558 w 664"/>
                <a:gd name="T11" fmla="*/ 11 h 211"/>
                <a:gd name="T12" fmla="*/ 597 w 664"/>
                <a:gd name="T13" fmla="*/ 57 h 211"/>
                <a:gd name="T14" fmla="*/ 592 w 664"/>
                <a:gd name="T15" fmla="*/ 54 h 211"/>
                <a:gd name="T16" fmla="*/ 584 w 664"/>
                <a:gd name="T17" fmla="*/ 41 h 211"/>
                <a:gd name="T18" fmla="*/ 567 w 664"/>
                <a:gd name="T19" fmla="*/ 25 h 211"/>
                <a:gd name="T20" fmla="*/ 612 w 664"/>
                <a:gd name="T21" fmla="*/ 83 h 211"/>
                <a:gd name="T22" fmla="*/ 650 w 664"/>
                <a:gd name="T23" fmla="*/ 157 h 211"/>
                <a:gd name="T24" fmla="*/ 657 w 664"/>
                <a:gd name="T25" fmla="*/ 183 h 211"/>
                <a:gd name="T26" fmla="*/ 661 w 664"/>
                <a:gd name="T27" fmla="*/ 201 h 211"/>
                <a:gd name="T28" fmla="*/ 662 w 664"/>
                <a:gd name="T29" fmla="*/ 211 h 211"/>
                <a:gd name="T30" fmla="*/ 0 w 664"/>
                <a:gd name="T31" fmla="*/ 211 h 211"/>
                <a:gd name="T32" fmla="*/ 6 w 664"/>
                <a:gd name="T33" fmla="*/ 188 h 211"/>
                <a:gd name="T34" fmla="*/ 15 w 664"/>
                <a:gd name="T35" fmla="*/ 155 h 211"/>
                <a:gd name="T36" fmla="*/ 49 w 664"/>
                <a:gd name="T37" fmla="*/ 94 h 211"/>
                <a:gd name="T38" fmla="*/ 73 w 664"/>
                <a:gd name="T39" fmla="*/ 58 h 211"/>
                <a:gd name="T40" fmla="*/ 91 w 664"/>
                <a:gd name="T41" fmla="*/ 33 h 2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64"/>
                <a:gd name="T64" fmla="*/ 0 h 211"/>
                <a:gd name="T65" fmla="*/ 664 w 664"/>
                <a:gd name="T66" fmla="*/ 211 h 2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64" h="211">
                  <a:moveTo>
                    <a:pt x="91" y="33"/>
                  </a:moveTo>
                  <a:cubicBezTo>
                    <a:pt x="82" y="35"/>
                    <a:pt x="117" y="0"/>
                    <a:pt x="108" y="10"/>
                  </a:cubicBezTo>
                  <a:cubicBezTo>
                    <a:pt x="117" y="6"/>
                    <a:pt x="42" y="8"/>
                    <a:pt x="116" y="8"/>
                  </a:cubicBezTo>
                  <a:cubicBezTo>
                    <a:pt x="191" y="8"/>
                    <a:pt x="484" y="8"/>
                    <a:pt x="557" y="8"/>
                  </a:cubicBezTo>
                  <a:cubicBezTo>
                    <a:pt x="630" y="8"/>
                    <a:pt x="557" y="7"/>
                    <a:pt x="557" y="7"/>
                  </a:cubicBezTo>
                  <a:cubicBezTo>
                    <a:pt x="557" y="7"/>
                    <a:pt x="551" y="3"/>
                    <a:pt x="558" y="11"/>
                  </a:cubicBezTo>
                  <a:cubicBezTo>
                    <a:pt x="552" y="11"/>
                    <a:pt x="591" y="50"/>
                    <a:pt x="597" y="57"/>
                  </a:cubicBezTo>
                  <a:cubicBezTo>
                    <a:pt x="603" y="64"/>
                    <a:pt x="594" y="57"/>
                    <a:pt x="592" y="54"/>
                  </a:cubicBezTo>
                  <a:cubicBezTo>
                    <a:pt x="592" y="51"/>
                    <a:pt x="586" y="39"/>
                    <a:pt x="584" y="41"/>
                  </a:cubicBezTo>
                  <a:cubicBezTo>
                    <a:pt x="587" y="41"/>
                    <a:pt x="568" y="25"/>
                    <a:pt x="567" y="25"/>
                  </a:cubicBezTo>
                  <a:cubicBezTo>
                    <a:pt x="577" y="34"/>
                    <a:pt x="600" y="75"/>
                    <a:pt x="612" y="83"/>
                  </a:cubicBezTo>
                  <a:cubicBezTo>
                    <a:pt x="631" y="111"/>
                    <a:pt x="639" y="124"/>
                    <a:pt x="650" y="157"/>
                  </a:cubicBezTo>
                  <a:cubicBezTo>
                    <a:pt x="657" y="178"/>
                    <a:pt x="633" y="117"/>
                    <a:pt x="657" y="183"/>
                  </a:cubicBezTo>
                  <a:cubicBezTo>
                    <a:pt x="659" y="189"/>
                    <a:pt x="661" y="207"/>
                    <a:pt x="661" y="201"/>
                  </a:cubicBezTo>
                  <a:cubicBezTo>
                    <a:pt x="664" y="204"/>
                    <a:pt x="662" y="205"/>
                    <a:pt x="662" y="211"/>
                  </a:cubicBezTo>
                  <a:cubicBezTo>
                    <a:pt x="663" y="209"/>
                    <a:pt x="6" y="209"/>
                    <a:pt x="0" y="211"/>
                  </a:cubicBezTo>
                  <a:cubicBezTo>
                    <a:pt x="2" y="196"/>
                    <a:pt x="6" y="195"/>
                    <a:pt x="6" y="188"/>
                  </a:cubicBezTo>
                  <a:cubicBezTo>
                    <a:pt x="6" y="188"/>
                    <a:pt x="14" y="157"/>
                    <a:pt x="15" y="155"/>
                  </a:cubicBezTo>
                  <a:cubicBezTo>
                    <a:pt x="31" y="124"/>
                    <a:pt x="30" y="123"/>
                    <a:pt x="49" y="94"/>
                  </a:cubicBezTo>
                  <a:cubicBezTo>
                    <a:pt x="59" y="79"/>
                    <a:pt x="59" y="70"/>
                    <a:pt x="73" y="58"/>
                  </a:cubicBezTo>
                  <a:cubicBezTo>
                    <a:pt x="74" y="57"/>
                    <a:pt x="99" y="19"/>
                    <a:pt x="91" y="33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64" name="Freeform 221"/>
            <p:cNvSpPr>
              <a:spLocks/>
            </p:cNvSpPr>
            <p:nvPr/>
          </p:nvSpPr>
          <p:spPr bwMode="auto">
            <a:xfrm>
              <a:off x="240" y="2525"/>
              <a:ext cx="664" cy="211"/>
            </a:xfrm>
            <a:custGeom>
              <a:avLst/>
              <a:gdLst>
                <a:gd name="T0" fmla="*/ 91 w 664"/>
                <a:gd name="T1" fmla="*/ 33 h 211"/>
                <a:gd name="T2" fmla="*/ 108 w 664"/>
                <a:gd name="T3" fmla="*/ 10 h 211"/>
                <a:gd name="T4" fmla="*/ 116 w 664"/>
                <a:gd name="T5" fmla="*/ 8 h 211"/>
                <a:gd name="T6" fmla="*/ 557 w 664"/>
                <a:gd name="T7" fmla="*/ 8 h 211"/>
                <a:gd name="T8" fmla="*/ 557 w 664"/>
                <a:gd name="T9" fmla="*/ 7 h 211"/>
                <a:gd name="T10" fmla="*/ 558 w 664"/>
                <a:gd name="T11" fmla="*/ 11 h 211"/>
                <a:gd name="T12" fmla="*/ 597 w 664"/>
                <a:gd name="T13" fmla="*/ 57 h 211"/>
                <a:gd name="T14" fmla="*/ 592 w 664"/>
                <a:gd name="T15" fmla="*/ 54 h 211"/>
                <a:gd name="T16" fmla="*/ 584 w 664"/>
                <a:gd name="T17" fmla="*/ 41 h 211"/>
                <a:gd name="T18" fmla="*/ 567 w 664"/>
                <a:gd name="T19" fmla="*/ 25 h 211"/>
                <a:gd name="T20" fmla="*/ 612 w 664"/>
                <a:gd name="T21" fmla="*/ 83 h 211"/>
                <a:gd name="T22" fmla="*/ 650 w 664"/>
                <a:gd name="T23" fmla="*/ 157 h 211"/>
                <a:gd name="T24" fmla="*/ 657 w 664"/>
                <a:gd name="T25" fmla="*/ 183 h 211"/>
                <a:gd name="T26" fmla="*/ 661 w 664"/>
                <a:gd name="T27" fmla="*/ 201 h 211"/>
                <a:gd name="T28" fmla="*/ 662 w 664"/>
                <a:gd name="T29" fmla="*/ 211 h 211"/>
                <a:gd name="T30" fmla="*/ 0 w 664"/>
                <a:gd name="T31" fmla="*/ 211 h 211"/>
                <a:gd name="T32" fmla="*/ 6 w 664"/>
                <a:gd name="T33" fmla="*/ 188 h 211"/>
                <a:gd name="T34" fmla="*/ 15 w 664"/>
                <a:gd name="T35" fmla="*/ 155 h 211"/>
                <a:gd name="T36" fmla="*/ 49 w 664"/>
                <a:gd name="T37" fmla="*/ 94 h 211"/>
                <a:gd name="T38" fmla="*/ 73 w 664"/>
                <a:gd name="T39" fmla="*/ 58 h 211"/>
                <a:gd name="T40" fmla="*/ 91 w 664"/>
                <a:gd name="T41" fmla="*/ 33 h 21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664"/>
                <a:gd name="T64" fmla="*/ 0 h 211"/>
                <a:gd name="T65" fmla="*/ 664 w 664"/>
                <a:gd name="T66" fmla="*/ 211 h 211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664" h="211">
                  <a:moveTo>
                    <a:pt x="91" y="33"/>
                  </a:moveTo>
                  <a:cubicBezTo>
                    <a:pt x="82" y="35"/>
                    <a:pt x="117" y="0"/>
                    <a:pt x="108" y="10"/>
                  </a:cubicBezTo>
                  <a:cubicBezTo>
                    <a:pt x="117" y="6"/>
                    <a:pt x="42" y="8"/>
                    <a:pt x="116" y="8"/>
                  </a:cubicBezTo>
                  <a:cubicBezTo>
                    <a:pt x="191" y="8"/>
                    <a:pt x="484" y="8"/>
                    <a:pt x="557" y="8"/>
                  </a:cubicBezTo>
                  <a:cubicBezTo>
                    <a:pt x="630" y="8"/>
                    <a:pt x="557" y="7"/>
                    <a:pt x="557" y="7"/>
                  </a:cubicBezTo>
                  <a:cubicBezTo>
                    <a:pt x="557" y="7"/>
                    <a:pt x="551" y="3"/>
                    <a:pt x="558" y="11"/>
                  </a:cubicBezTo>
                  <a:cubicBezTo>
                    <a:pt x="552" y="11"/>
                    <a:pt x="591" y="50"/>
                    <a:pt x="597" y="57"/>
                  </a:cubicBezTo>
                  <a:cubicBezTo>
                    <a:pt x="603" y="64"/>
                    <a:pt x="594" y="57"/>
                    <a:pt x="592" y="54"/>
                  </a:cubicBezTo>
                  <a:cubicBezTo>
                    <a:pt x="592" y="51"/>
                    <a:pt x="586" y="39"/>
                    <a:pt x="584" y="41"/>
                  </a:cubicBezTo>
                  <a:cubicBezTo>
                    <a:pt x="587" y="41"/>
                    <a:pt x="568" y="25"/>
                    <a:pt x="567" y="25"/>
                  </a:cubicBezTo>
                  <a:cubicBezTo>
                    <a:pt x="577" y="34"/>
                    <a:pt x="600" y="75"/>
                    <a:pt x="612" y="83"/>
                  </a:cubicBezTo>
                  <a:cubicBezTo>
                    <a:pt x="631" y="111"/>
                    <a:pt x="639" y="124"/>
                    <a:pt x="650" y="157"/>
                  </a:cubicBezTo>
                  <a:cubicBezTo>
                    <a:pt x="657" y="178"/>
                    <a:pt x="633" y="117"/>
                    <a:pt x="657" y="183"/>
                  </a:cubicBezTo>
                  <a:cubicBezTo>
                    <a:pt x="659" y="189"/>
                    <a:pt x="661" y="207"/>
                    <a:pt x="661" y="201"/>
                  </a:cubicBezTo>
                  <a:cubicBezTo>
                    <a:pt x="664" y="204"/>
                    <a:pt x="662" y="205"/>
                    <a:pt x="662" y="211"/>
                  </a:cubicBezTo>
                  <a:cubicBezTo>
                    <a:pt x="663" y="209"/>
                    <a:pt x="6" y="209"/>
                    <a:pt x="0" y="211"/>
                  </a:cubicBezTo>
                  <a:cubicBezTo>
                    <a:pt x="2" y="196"/>
                    <a:pt x="6" y="195"/>
                    <a:pt x="6" y="188"/>
                  </a:cubicBezTo>
                  <a:cubicBezTo>
                    <a:pt x="6" y="188"/>
                    <a:pt x="14" y="157"/>
                    <a:pt x="15" y="155"/>
                  </a:cubicBezTo>
                  <a:cubicBezTo>
                    <a:pt x="31" y="124"/>
                    <a:pt x="30" y="123"/>
                    <a:pt x="49" y="94"/>
                  </a:cubicBezTo>
                  <a:cubicBezTo>
                    <a:pt x="59" y="79"/>
                    <a:pt x="59" y="70"/>
                    <a:pt x="73" y="58"/>
                  </a:cubicBezTo>
                  <a:cubicBezTo>
                    <a:pt x="74" y="57"/>
                    <a:pt x="99" y="19"/>
                    <a:pt x="91" y="33"/>
                  </a:cubicBezTo>
                  <a:close/>
                </a:path>
              </a:pathLst>
            </a:custGeom>
            <a:solidFill>
              <a:srgbClr val="FFCC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0" name="Group 222"/>
          <p:cNvGrpSpPr>
            <a:grpSpLocks/>
          </p:cNvGrpSpPr>
          <p:nvPr/>
        </p:nvGrpSpPr>
        <p:grpSpPr bwMode="auto">
          <a:xfrm>
            <a:off x="909638" y="2794000"/>
            <a:ext cx="3509962" cy="328613"/>
            <a:chOff x="621" y="1856"/>
            <a:chExt cx="2211" cy="207"/>
          </a:xfrm>
        </p:grpSpPr>
        <p:sp>
          <p:nvSpPr>
            <p:cNvPr id="37955" name="Freeform 223"/>
            <p:cNvSpPr>
              <a:spLocks/>
            </p:cNvSpPr>
            <p:nvPr/>
          </p:nvSpPr>
          <p:spPr bwMode="auto">
            <a:xfrm>
              <a:off x="2159" y="1863"/>
              <a:ext cx="673" cy="200"/>
            </a:xfrm>
            <a:custGeom>
              <a:avLst/>
              <a:gdLst>
                <a:gd name="T0" fmla="*/ 97 w 673"/>
                <a:gd name="T1" fmla="*/ 22 h 200"/>
                <a:gd name="T2" fmla="*/ 118 w 673"/>
                <a:gd name="T3" fmla="*/ 0 h 200"/>
                <a:gd name="T4" fmla="*/ 559 w 673"/>
                <a:gd name="T5" fmla="*/ 1 h 200"/>
                <a:gd name="T6" fmla="*/ 603 w 673"/>
                <a:gd name="T7" fmla="*/ 46 h 200"/>
                <a:gd name="T8" fmla="*/ 598 w 673"/>
                <a:gd name="T9" fmla="*/ 43 h 200"/>
                <a:gd name="T10" fmla="*/ 586 w 673"/>
                <a:gd name="T11" fmla="*/ 33 h 200"/>
                <a:gd name="T12" fmla="*/ 570 w 673"/>
                <a:gd name="T13" fmla="*/ 13 h 200"/>
                <a:gd name="T14" fmla="*/ 618 w 673"/>
                <a:gd name="T15" fmla="*/ 72 h 200"/>
                <a:gd name="T16" fmla="*/ 655 w 673"/>
                <a:gd name="T17" fmla="*/ 146 h 200"/>
                <a:gd name="T18" fmla="*/ 663 w 673"/>
                <a:gd name="T19" fmla="*/ 172 h 200"/>
                <a:gd name="T20" fmla="*/ 667 w 673"/>
                <a:gd name="T21" fmla="*/ 190 h 200"/>
                <a:gd name="T22" fmla="*/ 673 w 673"/>
                <a:gd name="T23" fmla="*/ 200 h 200"/>
                <a:gd name="T24" fmla="*/ 4 w 673"/>
                <a:gd name="T25" fmla="*/ 200 h 200"/>
                <a:gd name="T26" fmla="*/ 6 w 673"/>
                <a:gd name="T27" fmla="*/ 174 h 200"/>
                <a:gd name="T28" fmla="*/ 12 w 673"/>
                <a:gd name="T29" fmla="*/ 150 h 200"/>
                <a:gd name="T30" fmla="*/ 46 w 673"/>
                <a:gd name="T31" fmla="*/ 80 h 200"/>
                <a:gd name="T32" fmla="*/ 73 w 673"/>
                <a:gd name="T33" fmla="*/ 42 h 200"/>
                <a:gd name="T34" fmla="*/ 97 w 673"/>
                <a:gd name="T35" fmla="*/ 22 h 20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73"/>
                <a:gd name="T55" fmla="*/ 0 h 200"/>
                <a:gd name="T56" fmla="*/ 673 w 673"/>
                <a:gd name="T57" fmla="*/ 200 h 20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73" h="200">
                  <a:moveTo>
                    <a:pt x="97" y="22"/>
                  </a:moveTo>
                  <a:cubicBezTo>
                    <a:pt x="88" y="24"/>
                    <a:pt x="112" y="3"/>
                    <a:pt x="118" y="0"/>
                  </a:cubicBezTo>
                  <a:cubicBezTo>
                    <a:pt x="124" y="3"/>
                    <a:pt x="509" y="7"/>
                    <a:pt x="559" y="1"/>
                  </a:cubicBezTo>
                  <a:cubicBezTo>
                    <a:pt x="553" y="1"/>
                    <a:pt x="597" y="39"/>
                    <a:pt x="603" y="46"/>
                  </a:cubicBezTo>
                  <a:cubicBezTo>
                    <a:pt x="609" y="53"/>
                    <a:pt x="601" y="45"/>
                    <a:pt x="598" y="43"/>
                  </a:cubicBezTo>
                  <a:cubicBezTo>
                    <a:pt x="598" y="40"/>
                    <a:pt x="588" y="31"/>
                    <a:pt x="586" y="33"/>
                  </a:cubicBezTo>
                  <a:cubicBezTo>
                    <a:pt x="589" y="33"/>
                    <a:pt x="571" y="13"/>
                    <a:pt x="570" y="13"/>
                  </a:cubicBezTo>
                  <a:cubicBezTo>
                    <a:pt x="580" y="22"/>
                    <a:pt x="606" y="64"/>
                    <a:pt x="618" y="72"/>
                  </a:cubicBezTo>
                  <a:cubicBezTo>
                    <a:pt x="637" y="100"/>
                    <a:pt x="649" y="112"/>
                    <a:pt x="655" y="146"/>
                  </a:cubicBezTo>
                  <a:cubicBezTo>
                    <a:pt x="662" y="188"/>
                    <a:pt x="639" y="106"/>
                    <a:pt x="663" y="172"/>
                  </a:cubicBezTo>
                  <a:cubicBezTo>
                    <a:pt x="665" y="178"/>
                    <a:pt x="667" y="196"/>
                    <a:pt x="667" y="190"/>
                  </a:cubicBezTo>
                  <a:cubicBezTo>
                    <a:pt x="670" y="193"/>
                    <a:pt x="673" y="194"/>
                    <a:pt x="673" y="200"/>
                  </a:cubicBezTo>
                  <a:cubicBezTo>
                    <a:pt x="661" y="200"/>
                    <a:pt x="0" y="198"/>
                    <a:pt x="4" y="200"/>
                  </a:cubicBezTo>
                  <a:cubicBezTo>
                    <a:pt x="1" y="198"/>
                    <a:pt x="6" y="181"/>
                    <a:pt x="6" y="174"/>
                  </a:cubicBezTo>
                  <a:cubicBezTo>
                    <a:pt x="6" y="174"/>
                    <a:pt x="11" y="152"/>
                    <a:pt x="12" y="150"/>
                  </a:cubicBezTo>
                  <a:cubicBezTo>
                    <a:pt x="28" y="119"/>
                    <a:pt x="27" y="109"/>
                    <a:pt x="46" y="80"/>
                  </a:cubicBezTo>
                  <a:cubicBezTo>
                    <a:pt x="56" y="65"/>
                    <a:pt x="59" y="54"/>
                    <a:pt x="73" y="42"/>
                  </a:cubicBezTo>
                  <a:cubicBezTo>
                    <a:pt x="74" y="41"/>
                    <a:pt x="105" y="8"/>
                    <a:pt x="97" y="22"/>
                  </a:cubicBez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56" name="Freeform 224"/>
            <p:cNvSpPr>
              <a:spLocks/>
            </p:cNvSpPr>
            <p:nvPr/>
          </p:nvSpPr>
          <p:spPr bwMode="auto">
            <a:xfrm>
              <a:off x="1388" y="1856"/>
              <a:ext cx="673" cy="201"/>
            </a:xfrm>
            <a:custGeom>
              <a:avLst/>
              <a:gdLst>
                <a:gd name="T0" fmla="*/ 97 w 673"/>
                <a:gd name="T1" fmla="*/ 22 h 201"/>
                <a:gd name="T2" fmla="*/ 118 w 673"/>
                <a:gd name="T3" fmla="*/ 0 h 201"/>
                <a:gd name="T4" fmla="*/ 559 w 673"/>
                <a:gd name="T5" fmla="*/ 1 h 201"/>
                <a:gd name="T6" fmla="*/ 603 w 673"/>
                <a:gd name="T7" fmla="*/ 46 h 201"/>
                <a:gd name="T8" fmla="*/ 598 w 673"/>
                <a:gd name="T9" fmla="*/ 43 h 201"/>
                <a:gd name="T10" fmla="*/ 586 w 673"/>
                <a:gd name="T11" fmla="*/ 33 h 201"/>
                <a:gd name="T12" fmla="*/ 570 w 673"/>
                <a:gd name="T13" fmla="*/ 13 h 201"/>
                <a:gd name="T14" fmla="*/ 618 w 673"/>
                <a:gd name="T15" fmla="*/ 72 h 201"/>
                <a:gd name="T16" fmla="*/ 655 w 673"/>
                <a:gd name="T17" fmla="*/ 146 h 201"/>
                <a:gd name="T18" fmla="*/ 663 w 673"/>
                <a:gd name="T19" fmla="*/ 172 h 201"/>
                <a:gd name="T20" fmla="*/ 667 w 673"/>
                <a:gd name="T21" fmla="*/ 190 h 201"/>
                <a:gd name="T22" fmla="*/ 673 w 673"/>
                <a:gd name="T23" fmla="*/ 200 h 201"/>
                <a:gd name="T24" fmla="*/ 4 w 673"/>
                <a:gd name="T25" fmla="*/ 201 h 201"/>
                <a:gd name="T26" fmla="*/ 12 w 673"/>
                <a:gd name="T27" fmla="*/ 177 h 201"/>
                <a:gd name="T28" fmla="*/ 15 w 673"/>
                <a:gd name="T29" fmla="*/ 154 h 201"/>
                <a:gd name="T30" fmla="*/ 55 w 673"/>
                <a:gd name="T31" fmla="*/ 83 h 201"/>
                <a:gd name="T32" fmla="*/ 79 w 673"/>
                <a:gd name="T33" fmla="*/ 47 h 201"/>
                <a:gd name="T34" fmla="*/ 97 w 673"/>
                <a:gd name="T35" fmla="*/ 22 h 2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73"/>
                <a:gd name="T55" fmla="*/ 0 h 201"/>
                <a:gd name="T56" fmla="*/ 673 w 673"/>
                <a:gd name="T57" fmla="*/ 201 h 20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73" h="201">
                  <a:moveTo>
                    <a:pt x="97" y="22"/>
                  </a:moveTo>
                  <a:cubicBezTo>
                    <a:pt x="88" y="24"/>
                    <a:pt x="112" y="3"/>
                    <a:pt x="118" y="0"/>
                  </a:cubicBezTo>
                  <a:cubicBezTo>
                    <a:pt x="124" y="3"/>
                    <a:pt x="509" y="7"/>
                    <a:pt x="559" y="1"/>
                  </a:cubicBezTo>
                  <a:cubicBezTo>
                    <a:pt x="553" y="1"/>
                    <a:pt x="597" y="39"/>
                    <a:pt x="603" y="46"/>
                  </a:cubicBezTo>
                  <a:cubicBezTo>
                    <a:pt x="609" y="53"/>
                    <a:pt x="601" y="45"/>
                    <a:pt x="598" y="43"/>
                  </a:cubicBezTo>
                  <a:cubicBezTo>
                    <a:pt x="598" y="40"/>
                    <a:pt x="588" y="31"/>
                    <a:pt x="586" y="33"/>
                  </a:cubicBezTo>
                  <a:cubicBezTo>
                    <a:pt x="589" y="33"/>
                    <a:pt x="571" y="13"/>
                    <a:pt x="570" y="13"/>
                  </a:cubicBezTo>
                  <a:cubicBezTo>
                    <a:pt x="580" y="22"/>
                    <a:pt x="606" y="64"/>
                    <a:pt x="618" y="72"/>
                  </a:cubicBezTo>
                  <a:cubicBezTo>
                    <a:pt x="637" y="100"/>
                    <a:pt x="649" y="112"/>
                    <a:pt x="655" y="146"/>
                  </a:cubicBezTo>
                  <a:cubicBezTo>
                    <a:pt x="662" y="188"/>
                    <a:pt x="639" y="106"/>
                    <a:pt x="663" y="172"/>
                  </a:cubicBezTo>
                  <a:cubicBezTo>
                    <a:pt x="665" y="178"/>
                    <a:pt x="667" y="196"/>
                    <a:pt x="667" y="190"/>
                  </a:cubicBezTo>
                  <a:cubicBezTo>
                    <a:pt x="670" y="193"/>
                    <a:pt x="673" y="194"/>
                    <a:pt x="673" y="200"/>
                  </a:cubicBezTo>
                  <a:cubicBezTo>
                    <a:pt x="661" y="200"/>
                    <a:pt x="0" y="199"/>
                    <a:pt x="4" y="201"/>
                  </a:cubicBezTo>
                  <a:cubicBezTo>
                    <a:pt x="1" y="199"/>
                    <a:pt x="12" y="184"/>
                    <a:pt x="12" y="177"/>
                  </a:cubicBezTo>
                  <a:cubicBezTo>
                    <a:pt x="12" y="177"/>
                    <a:pt x="14" y="156"/>
                    <a:pt x="15" y="154"/>
                  </a:cubicBezTo>
                  <a:cubicBezTo>
                    <a:pt x="31" y="123"/>
                    <a:pt x="36" y="112"/>
                    <a:pt x="55" y="83"/>
                  </a:cubicBezTo>
                  <a:cubicBezTo>
                    <a:pt x="65" y="68"/>
                    <a:pt x="65" y="59"/>
                    <a:pt x="79" y="47"/>
                  </a:cubicBezTo>
                  <a:cubicBezTo>
                    <a:pt x="80" y="46"/>
                    <a:pt x="105" y="8"/>
                    <a:pt x="97" y="22"/>
                  </a:cubicBez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957" name="Freeform 225"/>
            <p:cNvSpPr>
              <a:spLocks/>
            </p:cNvSpPr>
            <p:nvPr/>
          </p:nvSpPr>
          <p:spPr bwMode="auto">
            <a:xfrm>
              <a:off x="621" y="1856"/>
              <a:ext cx="673" cy="201"/>
            </a:xfrm>
            <a:custGeom>
              <a:avLst/>
              <a:gdLst>
                <a:gd name="T0" fmla="*/ 97 w 673"/>
                <a:gd name="T1" fmla="*/ 22 h 201"/>
                <a:gd name="T2" fmla="*/ 118 w 673"/>
                <a:gd name="T3" fmla="*/ 0 h 201"/>
                <a:gd name="T4" fmla="*/ 559 w 673"/>
                <a:gd name="T5" fmla="*/ 1 h 201"/>
                <a:gd name="T6" fmla="*/ 603 w 673"/>
                <a:gd name="T7" fmla="*/ 46 h 201"/>
                <a:gd name="T8" fmla="*/ 598 w 673"/>
                <a:gd name="T9" fmla="*/ 43 h 201"/>
                <a:gd name="T10" fmla="*/ 586 w 673"/>
                <a:gd name="T11" fmla="*/ 33 h 201"/>
                <a:gd name="T12" fmla="*/ 570 w 673"/>
                <a:gd name="T13" fmla="*/ 13 h 201"/>
                <a:gd name="T14" fmla="*/ 618 w 673"/>
                <a:gd name="T15" fmla="*/ 72 h 201"/>
                <a:gd name="T16" fmla="*/ 655 w 673"/>
                <a:gd name="T17" fmla="*/ 146 h 201"/>
                <a:gd name="T18" fmla="*/ 663 w 673"/>
                <a:gd name="T19" fmla="*/ 172 h 201"/>
                <a:gd name="T20" fmla="*/ 667 w 673"/>
                <a:gd name="T21" fmla="*/ 190 h 201"/>
                <a:gd name="T22" fmla="*/ 673 w 673"/>
                <a:gd name="T23" fmla="*/ 200 h 201"/>
                <a:gd name="T24" fmla="*/ 4 w 673"/>
                <a:gd name="T25" fmla="*/ 201 h 201"/>
                <a:gd name="T26" fmla="*/ 12 w 673"/>
                <a:gd name="T27" fmla="*/ 177 h 201"/>
                <a:gd name="T28" fmla="*/ 15 w 673"/>
                <a:gd name="T29" fmla="*/ 154 h 201"/>
                <a:gd name="T30" fmla="*/ 55 w 673"/>
                <a:gd name="T31" fmla="*/ 83 h 201"/>
                <a:gd name="T32" fmla="*/ 79 w 673"/>
                <a:gd name="T33" fmla="*/ 47 h 201"/>
                <a:gd name="T34" fmla="*/ 97 w 673"/>
                <a:gd name="T35" fmla="*/ 22 h 20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73"/>
                <a:gd name="T55" fmla="*/ 0 h 201"/>
                <a:gd name="T56" fmla="*/ 673 w 673"/>
                <a:gd name="T57" fmla="*/ 201 h 20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73" h="201">
                  <a:moveTo>
                    <a:pt x="97" y="22"/>
                  </a:moveTo>
                  <a:cubicBezTo>
                    <a:pt x="88" y="24"/>
                    <a:pt x="112" y="3"/>
                    <a:pt x="118" y="0"/>
                  </a:cubicBezTo>
                  <a:cubicBezTo>
                    <a:pt x="124" y="3"/>
                    <a:pt x="509" y="7"/>
                    <a:pt x="559" y="1"/>
                  </a:cubicBezTo>
                  <a:cubicBezTo>
                    <a:pt x="553" y="1"/>
                    <a:pt x="597" y="39"/>
                    <a:pt x="603" y="46"/>
                  </a:cubicBezTo>
                  <a:cubicBezTo>
                    <a:pt x="609" y="53"/>
                    <a:pt x="601" y="45"/>
                    <a:pt x="598" y="43"/>
                  </a:cubicBezTo>
                  <a:cubicBezTo>
                    <a:pt x="598" y="40"/>
                    <a:pt x="588" y="31"/>
                    <a:pt x="586" y="33"/>
                  </a:cubicBezTo>
                  <a:cubicBezTo>
                    <a:pt x="589" y="33"/>
                    <a:pt x="571" y="13"/>
                    <a:pt x="570" y="13"/>
                  </a:cubicBezTo>
                  <a:cubicBezTo>
                    <a:pt x="580" y="22"/>
                    <a:pt x="606" y="64"/>
                    <a:pt x="618" y="72"/>
                  </a:cubicBezTo>
                  <a:cubicBezTo>
                    <a:pt x="637" y="100"/>
                    <a:pt x="649" y="112"/>
                    <a:pt x="655" y="146"/>
                  </a:cubicBezTo>
                  <a:cubicBezTo>
                    <a:pt x="662" y="188"/>
                    <a:pt x="639" y="106"/>
                    <a:pt x="663" y="172"/>
                  </a:cubicBezTo>
                  <a:cubicBezTo>
                    <a:pt x="665" y="178"/>
                    <a:pt x="667" y="196"/>
                    <a:pt x="667" y="190"/>
                  </a:cubicBezTo>
                  <a:cubicBezTo>
                    <a:pt x="670" y="193"/>
                    <a:pt x="673" y="194"/>
                    <a:pt x="673" y="200"/>
                  </a:cubicBezTo>
                  <a:cubicBezTo>
                    <a:pt x="661" y="200"/>
                    <a:pt x="0" y="199"/>
                    <a:pt x="4" y="201"/>
                  </a:cubicBezTo>
                  <a:cubicBezTo>
                    <a:pt x="1" y="199"/>
                    <a:pt x="12" y="184"/>
                    <a:pt x="12" y="177"/>
                  </a:cubicBezTo>
                  <a:cubicBezTo>
                    <a:pt x="12" y="177"/>
                    <a:pt x="14" y="156"/>
                    <a:pt x="15" y="154"/>
                  </a:cubicBezTo>
                  <a:cubicBezTo>
                    <a:pt x="31" y="123"/>
                    <a:pt x="36" y="112"/>
                    <a:pt x="55" y="83"/>
                  </a:cubicBezTo>
                  <a:cubicBezTo>
                    <a:pt x="65" y="68"/>
                    <a:pt x="65" y="59"/>
                    <a:pt x="79" y="47"/>
                  </a:cubicBezTo>
                  <a:cubicBezTo>
                    <a:pt x="80" y="46"/>
                    <a:pt x="105" y="8"/>
                    <a:pt x="97" y="22"/>
                  </a:cubicBezTo>
                  <a:close/>
                </a:path>
              </a:pathLst>
            </a:custGeom>
            <a:solidFill>
              <a:srgbClr val="FFFF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912" name="Oval 226"/>
          <p:cNvSpPr>
            <a:spLocks noChangeArrowheads="1"/>
          </p:cNvSpPr>
          <p:nvPr/>
        </p:nvSpPr>
        <p:spPr bwMode="auto">
          <a:xfrm>
            <a:off x="4572000" y="4800600"/>
            <a:ext cx="1066800" cy="1066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913" name="Oval 227"/>
          <p:cNvSpPr>
            <a:spLocks noChangeArrowheads="1"/>
          </p:cNvSpPr>
          <p:nvPr/>
        </p:nvSpPr>
        <p:spPr bwMode="auto">
          <a:xfrm>
            <a:off x="3354388" y="4800600"/>
            <a:ext cx="1066800" cy="1066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914" name="Oval 228"/>
          <p:cNvSpPr>
            <a:spLocks noChangeArrowheads="1"/>
          </p:cNvSpPr>
          <p:nvPr/>
        </p:nvSpPr>
        <p:spPr bwMode="auto">
          <a:xfrm>
            <a:off x="2136775" y="4800600"/>
            <a:ext cx="1066800" cy="1066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915" name="Oval 229"/>
          <p:cNvSpPr>
            <a:spLocks noChangeArrowheads="1"/>
          </p:cNvSpPr>
          <p:nvPr/>
        </p:nvSpPr>
        <p:spPr bwMode="auto">
          <a:xfrm>
            <a:off x="919163" y="4800600"/>
            <a:ext cx="1066800" cy="1066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916" name="Oval 230"/>
          <p:cNvSpPr>
            <a:spLocks noChangeArrowheads="1"/>
          </p:cNvSpPr>
          <p:nvPr/>
        </p:nvSpPr>
        <p:spPr bwMode="auto">
          <a:xfrm>
            <a:off x="3959225" y="3733800"/>
            <a:ext cx="1066800" cy="1066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917" name="Oval 231"/>
          <p:cNvSpPr>
            <a:spLocks noChangeArrowheads="1"/>
          </p:cNvSpPr>
          <p:nvPr/>
        </p:nvSpPr>
        <p:spPr bwMode="auto">
          <a:xfrm>
            <a:off x="2741613" y="3733800"/>
            <a:ext cx="1066800" cy="1066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918" name="Oval 232"/>
          <p:cNvSpPr>
            <a:spLocks noChangeArrowheads="1"/>
          </p:cNvSpPr>
          <p:nvPr/>
        </p:nvSpPr>
        <p:spPr bwMode="auto">
          <a:xfrm>
            <a:off x="1524000" y="3733800"/>
            <a:ext cx="1066800" cy="1066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919" name="Oval 233"/>
          <p:cNvSpPr>
            <a:spLocks noChangeArrowheads="1"/>
          </p:cNvSpPr>
          <p:nvPr/>
        </p:nvSpPr>
        <p:spPr bwMode="auto">
          <a:xfrm>
            <a:off x="306388" y="3733800"/>
            <a:ext cx="1066800" cy="1066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920" name="Oval 234"/>
          <p:cNvSpPr>
            <a:spLocks noChangeArrowheads="1"/>
          </p:cNvSpPr>
          <p:nvPr/>
        </p:nvSpPr>
        <p:spPr bwMode="auto">
          <a:xfrm>
            <a:off x="3346450" y="2667000"/>
            <a:ext cx="1066800" cy="1066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921" name="Oval 235"/>
          <p:cNvSpPr>
            <a:spLocks noChangeArrowheads="1"/>
          </p:cNvSpPr>
          <p:nvPr/>
        </p:nvSpPr>
        <p:spPr bwMode="auto">
          <a:xfrm>
            <a:off x="2128838" y="2667000"/>
            <a:ext cx="1066800" cy="1066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922" name="Oval 236"/>
          <p:cNvSpPr>
            <a:spLocks noChangeArrowheads="1"/>
          </p:cNvSpPr>
          <p:nvPr/>
        </p:nvSpPr>
        <p:spPr bwMode="auto">
          <a:xfrm>
            <a:off x="911225" y="2667000"/>
            <a:ext cx="1066800" cy="10668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21" name="Group 237"/>
          <p:cNvGrpSpPr>
            <a:grpSpLocks/>
          </p:cNvGrpSpPr>
          <p:nvPr/>
        </p:nvGrpSpPr>
        <p:grpSpPr bwMode="auto">
          <a:xfrm>
            <a:off x="914400" y="5181600"/>
            <a:ext cx="4219575" cy="427038"/>
            <a:chOff x="654" y="3385"/>
            <a:chExt cx="2658" cy="269"/>
          </a:xfrm>
        </p:grpSpPr>
        <p:sp>
          <p:nvSpPr>
            <p:cNvPr id="37953" name="Rectangle 238"/>
            <p:cNvSpPr>
              <a:spLocks noChangeArrowheads="1"/>
            </p:cNvSpPr>
            <p:nvPr/>
          </p:nvSpPr>
          <p:spPr bwMode="auto">
            <a:xfrm>
              <a:off x="654" y="3385"/>
              <a:ext cx="596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marL="381000" indent="-381000" defTabSz="762000" eaLnBrk="0" hangingPunct="0">
                <a:lnSpc>
                  <a:spcPct val="110000"/>
                </a:lnSpc>
                <a:spcBef>
                  <a:spcPct val="50000"/>
                </a:spcBef>
              </a:pPr>
              <a:r>
                <a:rPr lang="es-ES" sz="2000">
                  <a:latin typeface="AvantGarde Bk BT" pitchFamily="34" charset="0"/>
                </a:rPr>
                <a:t> solera</a:t>
              </a:r>
            </a:p>
          </p:txBody>
        </p:sp>
        <p:sp>
          <p:nvSpPr>
            <p:cNvPr id="37954" name="Line 239"/>
            <p:cNvSpPr>
              <a:spLocks noChangeShapeType="1"/>
            </p:cNvSpPr>
            <p:nvPr/>
          </p:nvSpPr>
          <p:spPr bwMode="auto">
            <a:xfrm>
              <a:off x="1248" y="3577"/>
              <a:ext cx="2064" cy="0"/>
            </a:xfrm>
            <a:prstGeom prst="line">
              <a:avLst/>
            </a:prstGeom>
            <a:noFill/>
            <a:ln w="28575" cap="rnd">
              <a:solidFill>
                <a:schemeClr val="accent2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240"/>
          <p:cNvGrpSpPr>
            <a:grpSpLocks/>
          </p:cNvGrpSpPr>
          <p:nvPr/>
        </p:nvGrpSpPr>
        <p:grpSpPr bwMode="auto">
          <a:xfrm>
            <a:off x="762000" y="4114800"/>
            <a:ext cx="3733800" cy="396875"/>
            <a:chOff x="528" y="2688"/>
            <a:chExt cx="2352" cy="250"/>
          </a:xfrm>
        </p:grpSpPr>
        <p:sp>
          <p:nvSpPr>
            <p:cNvPr id="37951" name="Rectangle 241"/>
            <p:cNvSpPr>
              <a:spLocks noChangeArrowheads="1"/>
            </p:cNvSpPr>
            <p:nvPr/>
          </p:nvSpPr>
          <p:spPr bwMode="auto">
            <a:xfrm>
              <a:off x="528" y="2688"/>
              <a:ext cx="117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marL="381000" indent="-381000" defTabSz="762000" eaLnBrk="0" hangingPunct="0">
                <a:spcBef>
                  <a:spcPct val="50000"/>
                </a:spcBef>
              </a:pPr>
              <a:r>
                <a:rPr lang="es-ES" sz="2000">
                  <a:latin typeface="AvantGarde Bk BT" pitchFamily="34" charset="0"/>
                </a:rPr>
                <a:t> 1st.    criadera</a:t>
              </a:r>
            </a:p>
          </p:txBody>
        </p:sp>
        <p:sp>
          <p:nvSpPr>
            <p:cNvPr id="37952" name="Line 242"/>
            <p:cNvSpPr>
              <a:spLocks noChangeShapeType="1"/>
            </p:cNvSpPr>
            <p:nvPr/>
          </p:nvSpPr>
          <p:spPr bwMode="auto">
            <a:xfrm>
              <a:off x="1728" y="2880"/>
              <a:ext cx="1152" cy="0"/>
            </a:xfrm>
            <a:prstGeom prst="line">
              <a:avLst/>
            </a:prstGeom>
            <a:noFill/>
            <a:ln w="28575" cap="rnd">
              <a:solidFill>
                <a:schemeClr val="accent2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" name="Group 243"/>
          <p:cNvGrpSpPr>
            <a:grpSpLocks/>
          </p:cNvGrpSpPr>
          <p:nvPr/>
        </p:nvGrpSpPr>
        <p:grpSpPr bwMode="auto">
          <a:xfrm>
            <a:off x="860425" y="3048000"/>
            <a:ext cx="3025775" cy="427038"/>
            <a:chOff x="590" y="2064"/>
            <a:chExt cx="1906" cy="269"/>
          </a:xfrm>
        </p:grpSpPr>
        <p:sp>
          <p:nvSpPr>
            <p:cNvPr id="118004" name="Rectangle 244"/>
            <p:cNvSpPr>
              <a:spLocks noChangeArrowheads="1"/>
            </p:cNvSpPr>
            <p:nvPr/>
          </p:nvSpPr>
          <p:spPr bwMode="auto">
            <a:xfrm>
              <a:off x="590" y="2064"/>
              <a:ext cx="1093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381000" indent="-381000" defTabSz="762000" eaLnBrk="0" hangingPunct="0">
                <a:lnSpc>
                  <a:spcPct val="110000"/>
                </a:lnSpc>
                <a:spcBef>
                  <a:spcPct val="50000"/>
                </a:spcBef>
                <a:defRPr/>
              </a:pPr>
              <a:r>
                <a:rPr lang="es-ES" sz="2000">
                  <a:latin typeface="AvantGarde Bk BT" pitchFamily="34" charset="0"/>
                </a:rPr>
                <a:t> 2nd. cri</a:t>
              </a:r>
              <a:r>
                <a:rPr lang="es-E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ade</a:t>
              </a:r>
              <a:r>
                <a:rPr lang="es-ES" sz="2000">
                  <a:latin typeface="AvantGarde Bk BT" pitchFamily="34" charset="0"/>
                </a:rPr>
                <a:t>ra</a:t>
              </a:r>
            </a:p>
          </p:txBody>
        </p:sp>
        <p:sp>
          <p:nvSpPr>
            <p:cNvPr id="37950" name="Line 245"/>
            <p:cNvSpPr>
              <a:spLocks noChangeShapeType="1"/>
            </p:cNvSpPr>
            <p:nvPr/>
          </p:nvSpPr>
          <p:spPr bwMode="auto">
            <a:xfrm>
              <a:off x="1632" y="2256"/>
              <a:ext cx="864" cy="0"/>
            </a:xfrm>
            <a:prstGeom prst="line">
              <a:avLst/>
            </a:prstGeom>
            <a:noFill/>
            <a:ln w="28575" cap="rnd">
              <a:solidFill>
                <a:schemeClr val="accent2"/>
              </a:solidFill>
              <a:prstDash val="sysDot"/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7926" name="Rectangle 246"/>
          <p:cNvSpPr>
            <a:spLocks noChangeArrowheads="1"/>
          </p:cNvSpPr>
          <p:nvPr/>
        </p:nvSpPr>
        <p:spPr bwMode="auto">
          <a:xfrm>
            <a:off x="152400" y="1905000"/>
            <a:ext cx="609600" cy="3733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927" name="Rectangle 247"/>
          <p:cNvSpPr>
            <a:spLocks noChangeArrowheads="1"/>
          </p:cNvSpPr>
          <p:nvPr/>
        </p:nvSpPr>
        <p:spPr bwMode="auto">
          <a:xfrm rot="-5400000">
            <a:off x="-640556" y="3813969"/>
            <a:ext cx="198278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s-ES_tradnl" sz="3000">
                <a:latin typeface="AvantGarde Bk BT" pitchFamily="34" charset="0"/>
              </a:rPr>
              <a:t>a n d a n a</a:t>
            </a:r>
          </a:p>
        </p:txBody>
      </p:sp>
      <p:grpSp>
        <p:nvGrpSpPr>
          <p:cNvPr id="24" name="Group 249"/>
          <p:cNvGrpSpPr>
            <a:grpSpLocks/>
          </p:cNvGrpSpPr>
          <p:nvPr/>
        </p:nvGrpSpPr>
        <p:grpSpPr bwMode="auto">
          <a:xfrm>
            <a:off x="6172200" y="4876800"/>
            <a:ext cx="2971800" cy="1066800"/>
            <a:chOff x="3888" y="3072"/>
            <a:chExt cx="1872" cy="672"/>
          </a:xfrm>
        </p:grpSpPr>
        <p:grpSp>
          <p:nvGrpSpPr>
            <p:cNvPr id="37939" name="Group 250"/>
            <p:cNvGrpSpPr>
              <a:grpSpLocks/>
            </p:cNvGrpSpPr>
            <p:nvPr/>
          </p:nvGrpSpPr>
          <p:grpSpPr bwMode="auto">
            <a:xfrm>
              <a:off x="4608" y="3072"/>
              <a:ext cx="576" cy="672"/>
              <a:chOff x="4549" y="2959"/>
              <a:chExt cx="731" cy="881"/>
            </a:xfrm>
          </p:grpSpPr>
          <p:pic>
            <p:nvPicPr>
              <p:cNvPr id="37946" name="Picture 6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549" y="2959"/>
                <a:ext cx="251" cy="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47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89" y="2959"/>
                <a:ext cx="251" cy="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48" name="Picture 8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029" y="2959"/>
                <a:ext cx="251" cy="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7940" name="AutoShape 254"/>
            <p:cNvSpPr>
              <a:spLocks noChangeArrowheads="1"/>
            </p:cNvSpPr>
            <p:nvPr/>
          </p:nvSpPr>
          <p:spPr bwMode="auto">
            <a:xfrm>
              <a:off x="3888" y="3072"/>
              <a:ext cx="960" cy="672"/>
            </a:xfrm>
            <a:prstGeom prst="homePlate">
              <a:avLst>
                <a:gd name="adj" fmla="val 35714"/>
              </a:avLst>
            </a:prstGeom>
            <a:gradFill rotWithShape="0">
              <a:gsLst>
                <a:gs pos="0">
                  <a:srgbClr val="C0C0C0"/>
                </a:gs>
                <a:gs pos="100000">
                  <a:srgbClr val="D5D5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8015" name="Rectangle 255"/>
            <p:cNvSpPr>
              <a:spLocks noChangeArrowheads="1"/>
            </p:cNvSpPr>
            <p:nvPr/>
          </p:nvSpPr>
          <p:spPr bwMode="auto">
            <a:xfrm>
              <a:off x="3888" y="3264"/>
              <a:ext cx="7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marL="292100" indent="-292100" defTabSz="762000" eaLnBrk="0" hangingPunct="0">
                <a:spcBef>
                  <a:spcPct val="10000"/>
                </a:spcBef>
                <a:defRPr/>
              </a:pPr>
              <a:r>
                <a:rPr lang="es-ES" sz="2800" i="1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“saca”</a:t>
              </a:r>
            </a:p>
          </p:txBody>
        </p:sp>
        <p:grpSp>
          <p:nvGrpSpPr>
            <p:cNvPr id="37942" name="Group 256"/>
            <p:cNvGrpSpPr>
              <a:grpSpLocks/>
            </p:cNvGrpSpPr>
            <p:nvPr/>
          </p:nvGrpSpPr>
          <p:grpSpPr bwMode="auto">
            <a:xfrm>
              <a:off x="5184" y="3072"/>
              <a:ext cx="576" cy="672"/>
              <a:chOff x="4549" y="2959"/>
              <a:chExt cx="731" cy="881"/>
            </a:xfrm>
          </p:grpSpPr>
          <p:pic>
            <p:nvPicPr>
              <p:cNvPr id="37943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549" y="2959"/>
                <a:ext cx="251" cy="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44" name="Picture 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789" y="2959"/>
                <a:ext cx="251" cy="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45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029" y="2959"/>
                <a:ext cx="251" cy="8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27" name="Group 261"/>
          <p:cNvGrpSpPr>
            <a:grpSpLocks/>
          </p:cNvGrpSpPr>
          <p:nvPr/>
        </p:nvGrpSpPr>
        <p:grpSpPr bwMode="auto">
          <a:xfrm>
            <a:off x="0" y="1524000"/>
            <a:ext cx="9144000" cy="838200"/>
            <a:chOff x="0" y="960"/>
            <a:chExt cx="5760" cy="528"/>
          </a:xfrm>
        </p:grpSpPr>
        <p:grpSp>
          <p:nvGrpSpPr>
            <p:cNvPr id="37933" name="Group 262"/>
            <p:cNvGrpSpPr>
              <a:grpSpLocks/>
            </p:cNvGrpSpPr>
            <p:nvPr/>
          </p:nvGrpSpPr>
          <p:grpSpPr bwMode="auto">
            <a:xfrm>
              <a:off x="528" y="960"/>
              <a:ext cx="2112" cy="528"/>
              <a:chOff x="528" y="960"/>
              <a:chExt cx="2112" cy="528"/>
            </a:xfrm>
          </p:grpSpPr>
          <p:sp>
            <p:nvSpPr>
              <p:cNvPr id="37935" name="AutoShape 263"/>
              <p:cNvSpPr>
                <a:spLocks noChangeArrowheads="1"/>
              </p:cNvSpPr>
              <p:nvPr/>
            </p:nvSpPr>
            <p:spPr bwMode="auto">
              <a:xfrm rot="6603999">
                <a:off x="912" y="1200"/>
                <a:ext cx="240" cy="336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CC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7936" name="Rectangle 264"/>
              <p:cNvSpPr>
                <a:spLocks noChangeArrowheads="1"/>
              </p:cNvSpPr>
              <p:nvPr/>
            </p:nvSpPr>
            <p:spPr bwMode="auto">
              <a:xfrm>
                <a:off x="528" y="960"/>
                <a:ext cx="2112" cy="219"/>
              </a:xfrm>
              <a:prstGeom prst="rect">
                <a:avLst/>
              </a:prstGeom>
              <a:solidFill>
                <a:srgbClr val="CC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92075" tIns="46038" rIns="92075" bIns="46038">
                <a:spAutoFit/>
              </a:bodyPr>
              <a:lstStyle/>
              <a:p>
                <a:pPr marL="292100" indent="-292100" algn="ctr" defTabSz="762000" eaLnBrk="0" hangingPunct="0">
                  <a:lnSpc>
                    <a:spcPct val="70000"/>
                  </a:lnSpc>
                  <a:spcBef>
                    <a:spcPct val="75000"/>
                  </a:spcBef>
                </a:pPr>
                <a:r>
                  <a:rPr lang="es-ES" i="1">
                    <a:latin typeface="AvantGarde Bk BT" pitchFamily="34" charset="0"/>
                  </a:rPr>
                  <a:t>Year wine</a:t>
                </a:r>
                <a:endParaRPr lang="es-ES" sz="2800" i="1">
                  <a:latin typeface="AvantGarde Bk BT" pitchFamily="34" charset="0"/>
                </a:endParaRPr>
              </a:p>
            </p:txBody>
          </p:sp>
          <p:sp>
            <p:nvSpPr>
              <p:cNvPr id="37937" name="AutoShape 265"/>
              <p:cNvSpPr>
                <a:spLocks noChangeArrowheads="1"/>
              </p:cNvSpPr>
              <p:nvPr/>
            </p:nvSpPr>
            <p:spPr bwMode="auto">
              <a:xfrm rot="14996001" flipH="1">
                <a:off x="2112" y="1200"/>
                <a:ext cx="240" cy="336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CC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7938" name="AutoShape 266"/>
              <p:cNvSpPr>
                <a:spLocks noChangeArrowheads="1"/>
              </p:cNvSpPr>
              <p:nvPr/>
            </p:nvSpPr>
            <p:spPr bwMode="auto">
              <a:xfrm rot="5416924">
                <a:off x="1536" y="1200"/>
                <a:ext cx="240" cy="336"/>
              </a:xfrm>
              <a:prstGeom prst="rightArrow">
                <a:avLst>
                  <a:gd name="adj1" fmla="val 50000"/>
                  <a:gd name="adj2" fmla="val 25000"/>
                </a:avLst>
              </a:prstGeom>
              <a:solidFill>
                <a:srgbClr val="CCCC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37934" name="Line 267"/>
            <p:cNvSpPr>
              <a:spLocks noChangeShapeType="1"/>
            </p:cNvSpPr>
            <p:nvPr/>
          </p:nvSpPr>
          <p:spPr bwMode="auto">
            <a:xfrm>
              <a:off x="0" y="960"/>
              <a:ext cx="5760" cy="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8031" name="Text Box 271"/>
          <p:cNvSpPr txBox="1">
            <a:spLocks noChangeArrowheads="1"/>
          </p:cNvSpPr>
          <p:nvPr/>
        </p:nvSpPr>
        <p:spPr bwMode="auto">
          <a:xfrm>
            <a:off x="4978400" y="3352800"/>
            <a:ext cx="1217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s-ES" i="1">
                <a:latin typeface="AvantGarde Bk BT" pitchFamily="34" charset="0"/>
              </a:rPr>
              <a:t>“rocíos”</a:t>
            </a:r>
          </a:p>
        </p:txBody>
      </p:sp>
      <p:sp>
        <p:nvSpPr>
          <p:cNvPr id="37931" name="Text Box 272"/>
          <p:cNvSpPr txBox="1">
            <a:spLocks noChangeArrowheads="1"/>
          </p:cNvSpPr>
          <p:nvPr/>
        </p:nvSpPr>
        <p:spPr bwMode="auto">
          <a:xfrm>
            <a:off x="673100" y="76200"/>
            <a:ext cx="25955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Sherry wine-making</a:t>
            </a:r>
          </a:p>
        </p:txBody>
      </p:sp>
      <p:pic>
        <p:nvPicPr>
          <p:cNvPr id="3793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17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7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955" grpId="0" animBg="1"/>
      <p:bldP spid="117956" grpId="0" animBg="1"/>
      <p:bldP spid="118031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3475" y="685800"/>
            <a:ext cx="4200525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3"/>
          <p:cNvSpPr txBox="1">
            <a:spLocks noChangeArrowheads="1"/>
          </p:cNvSpPr>
          <p:nvPr/>
        </p:nvSpPr>
        <p:spPr bwMode="auto">
          <a:xfrm>
            <a:off x="673100" y="76200"/>
            <a:ext cx="25114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Sherry winemaking</a:t>
            </a: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0" y="76200"/>
          <a:ext cx="619125" cy="1143000"/>
        </p:xfrm>
        <a:graphic>
          <a:graphicData uri="http://schemas.openxmlformats.org/presentationml/2006/ole">
            <p:oleObj spid="_x0000_s7170" name="Image" r:id="rId5" imgW="4040946" imgH="7459230" progId="">
              <p:embed/>
            </p:oleObj>
          </a:graphicData>
        </a:graphic>
      </p:graphicFrame>
      <p:sp>
        <p:nvSpPr>
          <p:cNvPr id="364549" name="Text Box 5"/>
          <p:cNvSpPr txBox="1">
            <a:spLocks noChangeArrowheads="1"/>
          </p:cNvSpPr>
          <p:nvPr/>
        </p:nvSpPr>
        <p:spPr bwMode="auto">
          <a:xfrm>
            <a:off x="685800" y="1524000"/>
            <a:ext cx="8001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571500" indent="-571500" eaLnBrk="0" hangingPunct="0">
              <a:spcBef>
                <a:spcPct val="50000"/>
              </a:spcBef>
              <a:buClr>
                <a:srgbClr val="ABABFF"/>
              </a:buClr>
              <a:buSzPct val="125000"/>
              <a:buFont typeface="Wingdings" pitchFamily="2" charset="2"/>
              <a:buChar char="þ"/>
              <a:defRPr/>
            </a:pPr>
            <a:r>
              <a:rPr lang="es-ES" sz="2200">
                <a:latin typeface="AvantGarde Bk BT" pitchFamily="34" charset="0"/>
              </a:rPr>
              <a:t>Base wines: it all starts with a white wine with something unique - the flor.</a:t>
            </a:r>
          </a:p>
        </p:txBody>
      </p:sp>
      <p:sp>
        <p:nvSpPr>
          <p:cNvPr id="364550" name="Text Box 6"/>
          <p:cNvSpPr txBox="1">
            <a:spLocks noChangeArrowheads="1"/>
          </p:cNvSpPr>
          <p:nvPr/>
        </p:nvSpPr>
        <p:spPr bwMode="auto">
          <a:xfrm>
            <a:off x="685800" y="2392363"/>
            <a:ext cx="83058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571500" indent="-571500" eaLnBrk="0" hangingPunct="0">
              <a:spcBef>
                <a:spcPct val="50000"/>
              </a:spcBef>
              <a:buClr>
                <a:srgbClr val="ABABFF"/>
              </a:buClr>
              <a:buSzPct val="125000"/>
              <a:buFont typeface="Wingdings" pitchFamily="2" charset="2"/>
              <a:buChar char="þ"/>
              <a:defRPr/>
            </a:pPr>
            <a:r>
              <a:rPr lang="es-ES" sz="2200">
                <a:latin typeface="AvantGarde Bk BT" pitchFamily="34" charset="0"/>
              </a:rPr>
              <a:t>Fortification level determines biological or oxidative ageing.</a:t>
            </a:r>
          </a:p>
        </p:txBody>
      </p:sp>
      <p:sp>
        <p:nvSpPr>
          <p:cNvPr id="364551" name="Text Box 7"/>
          <p:cNvSpPr txBox="1">
            <a:spLocks noChangeArrowheads="1"/>
          </p:cNvSpPr>
          <p:nvPr/>
        </p:nvSpPr>
        <p:spPr bwMode="auto">
          <a:xfrm>
            <a:off x="685800" y="2971800"/>
            <a:ext cx="8153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571500" indent="-571500" eaLnBrk="0" hangingPunct="0">
              <a:spcBef>
                <a:spcPct val="50000"/>
              </a:spcBef>
              <a:buClr>
                <a:srgbClr val="ABABFF"/>
              </a:buClr>
              <a:buSzPct val="125000"/>
              <a:buFont typeface="Wingdings" pitchFamily="2" charset="2"/>
              <a:buChar char="þ"/>
              <a:defRPr/>
            </a:pPr>
            <a:r>
              <a:rPr lang="es-ES" sz="2200">
                <a:latin typeface="AvantGarde Bk BT" pitchFamily="34" charset="0"/>
              </a:rPr>
              <a:t>Special containers (botas) in special buildings (bodegas).</a:t>
            </a:r>
          </a:p>
        </p:txBody>
      </p:sp>
      <p:sp>
        <p:nvSpPr>
          <p:cNvPr id="364552" name="Text Box 8"/>
          <p:cNvSpPr txBox="1">
            <a:spLocks noChangeArrowheads="1"/>
          </p:cNvSpPr>
          <p:nvPr/>
        </p:nvSpPr>
        <p:spPr bwMode="auto">
          <a:xfrm>
            <a:off x="685800" y="4191000"/>
            <a:ext cx="7543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571500" indent="-571500" eaLnBrk="0" hangingPunct="0">
              <a:spcBef>
                <a:spcPct val="50000"/>
              </a:spcBef>
              <a:buClr>
                <a:srgbClr val="ABABFF"/>
              </a:buClr>
              <a:buSzPct val="125000"/>
              <a:buFont typeface="Wingdings" pitchFamily="2" charset="2"/>
              <a:buChar char="þ"/>
              <a:defRPr/>
            </a:pPr>
            <a:r>
              <a:rPr lang="es-ES" sz="2200">
                <a:latin typeface="AvantGarde Bk BT" pitchFamily="34" charset="0"/>
              </a:rPr>
              <a:t>The solera: a never-ending ageing system.</a:t>
            </a:r>
          </a:p>
        </p:txBody>
      </p:sp>
      <p:sp>
        <p:nvSpPr>
          <p:cNvPr id="364553" name="Text Box 9"/>
          <p:cNvSpPr txBox="1">
            <a:spLocks noChangeArrowheads="1"/>
          </p:cNvSpPr>
          <p:nvPr/>
        </p:nvSpPr>
        <p:spPr bwMode="auto">
          <a:xfrm>
            <a:off x="685800" y="771525"/>
            <a:ext cx="61245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defTabSz="377825" eaLnBrk="0" hangingPunct="0">
              <a:defRPr/>
            </a:pPr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The making of Sherry – the </a:t>
            </a:r>
            <a:r>
              <a:rPr lang="es-ES_tradnl" sz="2800" b="1">
                <a:solidFill>
                  <a:srgbClr val="E88A00"/>
                </a:solidFill>
                <a:latin typeface="AvantGarde Bk BT" pitchFamily="34" charset="0"/>
              </a:rPr>
              <a:t>key</a:t>
            </a:r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 ideas</a:t>
            </a:r>
            <a:endParaRPr lang="es-ES" sz="4800">
              <a:solidFill>
                <a:srgbClr val="E88A00"/>
              </a:solidFill>
              <a:latin typeface="Tempus Sans ITC" pitchFamily="82" charset="0"/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0" y="4800600"/>
            <a:ext cx="9144000" cy="1600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685800" y="4800600"/>
            <a:ext cx="4800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eaLnBrk="0" hangingPunct="0">
              <a:lnSpc>
                <a:spcPct val="110000"/>
              </a:lnSpc>
              <a:spcBef>
                <a:spcPct val="50000"/>
              </a:spcBef>
              <a:buClr>
                <a:srgbClr val="9999FF"/>
              </a:buClr>
            </a:pPr>
            <a:r>
              <a:rPr lang="es-ES_tradnl" sz="1600" i="1">
                <a:solidFill>
                  <a:schemeClr val="bg1"/>
                </a:solidFill>
                <a:latin typeface="AvantGarde Bk BT" pitchFamily="34" charset="0"/>
              </a:rPr>
              <a:t>If you want to learn more... read this: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685800" y="5181600"/>
            <a:ext cx="76200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eaLnBrk="0" hangingPunct="0">
              <a:spcBef>
                <a:spcPct val="10000"/>
              </a:spcBef>
              <a:buClr>
                <a:srgbClr val="CCCC00"/>
              </a:buClr>
              <a:buFont typeface="Wingdings" pitchFamily="2" charset="2"/>
              <a:buChar char="&amp;"/>
            </a:pPr>
            <a:r>
              <a:rPr lang="es-ES_tradnl" sz="1600" b="1">
                <a:solidFill>
                  <a:schemeClr val="bg1"/>
                </a:solidFill>
                <a:latin typeface="AvantGarde Bk BT" pitchFamily="34" charset="0"/>
              </a:rPr>
              <a:t>“Sherry, the Noble Wine” </a:t>
            </a:r>
            <a:r>
              <a:rPr lang="es-ES_tradnl" sz="1600">
                <a:solidFill>
                  <a:schemeClr val="bg1"/>
                </a:solidFill>
                <a:latin typeface="AvantGarde Bk BT" pitchFamily="34" charset="0"/>
              </a:rPr>
              <a:t>by Manuel M. González Gordon</a:t>
            </a:r>
          </a:p>
          <a:p>
            <a:pPr marL="381000" indent="-381000" eaLnBrk="0" hangingPunct="0">
              <a:spcBef>
                <a:spcPct val="10000"/>
              </a:spcBef>
              <a:buClr>
                <a:srgbClr val="CCCC00"/>
              </a:buClr>
              <a:buFont typeface="Wingdings" pitchFamily="2" charset="2"/>
              <a:buChar char="&amp;"/>
            </a:pPr>
            <a:r>
              <a:rPr lang="es-ES_tradnl" sz="1600" b="1">
                <a:solidFill>
                  <a:schemeClr val="bg1"/>
                </a:solidFill>
                <a:latin typeface="AvantGarde Bk BT" pitchFamily="34" charset="0"/>
              </a:rPr>
              <a:t>“Sherry”, </a:t>
            </a:r>
            <a:r>
              <a:rPr lang="es-ES_tradnl" sz="1600">
                <a:solidFill>
                  <a:schemeClr val="bg1"/>
                </a:solidFill>
                <a:latin typeface="AvantGarde Bk BT" pitchFamily="34" charset="0"/>
              </a:rPr>
              <a:t>by Julian Jeffs</a:t>
            </a:r>
          </a:p>
          <a:p>
            <a:pPr marL="381000" indent="-381000" eaLnBrk="0" hangingPunct="0">
              <a:spcBef>
                <a:spcPct val="10000"/>
              </a:spcBef>
              <a:buClr>
                <a:srgbClr val="CCCC00"/>
              </a:buClr>
              <a:buFont typeface="Wingdings" pitchFamily="2" charset="2"/>
              <a:buChar char="&amp;"/>
            </a:pPr>
            <a:r>
              <a:rPr lang="es-ES_tradnl" sz="1600">
                <a:solidFill>
                  <a:schemeClr val="bg1"/>
                </a:solidFill>
                <a:latin typeface="AvantGarde Bk BT" pitchFamily="34" charset="0"/>
              </a:rPr>
              <a:t>“</a:t>
            </a:r>
            <a:r>
              <a:rPr lang="es-ES_tradnl" sz="1600" b="1">
                <a:solidFill>
                  <a:schemeClr val="bg1"/>
                </a:solidFill>
                <a:latin typeface="AvantGarde Bk BT" pitchFamily="34" charset="0"/>
              </a:rPr>
              <a:t>Sherry and the Sherry Bodegas”,</a:t>
            </a:r>
            <a:r>
              <a:rPr lang="es-ES_tradnl" sz="1600">
                <a:solidFill>
                  <a:schemeClr val="bg1"/>
                </a:solidFill>
                <a:latin typeface="AvantGarde Bk BT" pitchFamily="34" charset="0"/>
              </a:rPr>
              <a:t> by Jan Read</a:t>
            </a:r>
          </a:p>
        </p:txBody>
      </p:sp>
      <p:sp>
        <p:nvSpPr>
          <p:cNvPr id="364557" name="Text Box 13"/>
          <p:cNvSpPr txBox="1">
            <a:spLocks noChangeArrowheads="1"/>
          </p:cNvSpPr>
          <p:nvPr/>
        </p:nvSpPr>
        <p:spPr bwMode="auto">
          <a:xfrm>
            <a:off x="685800" y="3581400"/>
            <a:ext cx="81534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571500" indent="-571500" eaLnBrk="0" hangingPunct="0">
              <a:spcBef>
                <a:spcPct val="50000"/>
              </a:spcBef>
              <a:buClr>
                <a:srgbClr val="ABABFF"/>
              </a:buClr>
              <a:buSzPct val="125000"/>
              <a:buFont typeface="Wingdings" pitchFamily="2" charset="2"/>
              <a:buChar char="þ"/>
              <a:defRPr/>
            </a:pPr>
            <a:r>
              <a:rPr lang="es-ES" sz="2200">
                <a:latin typeface="AvantGarde Bk BT" pitchFamily="34" charset="0"/>
              </a:rPr>
              <a:t>Minimum ageing period of three years.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379095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42"/>
          <p:cNvGrpSpPr>
            <a:grpSpLocks/>
          </p:cNvGrpSpPr>
          <p:nvPr/>
        </p:nvGrpSpPr>
        <p:grpSpPr bwMode="auto">
          <a:xfrm>
            <a:off x="1676400" y="2362200"/>
            <a:ext cx="2895600" cy="1900238"/>
            <a:chOff x="672" y="2591"/>
            <a:chExt cx="2208" cy="1111"/>
          </a:xfrm>
        </p:grpSpPr>
        <p:sp>
          <p:nvSpPr>
            <p:cNvPr id="8224" name="Rectangle 43"/>
            <p:cNvSpPr>
              <a:spLocks noChangeArrowheads="1"/>
            </p:cNvSpPr>
            <p:nvPr/>
          </p:nvSpPr>
          <p:spPr bwMode="auto">
            <a:xfrm>
              <a:off x="672" y="3024"/>
              <a:ext cx="2208" cy="678"/>
            </a:xfrm>
            <a:prstGeom prst="rect">
              <a:avLst/>
            </a:prstGeom>
            <a:solidFill>
              <a:srgbClr val="FECF7A"/>
            </a:solidFill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ct val="50000"/>
                </a:spcBef>
              </a:pPr>
              <a:endParaRPr lang="es-ES" sz="2000" b="1" i="1" u="sng">
                <a:latin typeface="AvantGarde Bk BT" pitchFamily="34" charset="0"/>
              </a:endParaRPr>
            </a:p>
            <a:p>
              <a:pPr algn="ctr" defTabSz="762000" eaLnBrk="0" hangingPunct="0">
                <a:spcBef>
                  <a:spcPct val="50000"/>
                </a:spcBef>
              </a:pPr>
              <a:r>
                <a:rPr lang="es-ES" sz="2000">
                  <a:latin typeface="AvantGarde Bk BT" pitchFamily="34" charset="0"/>
                </a:rPr>
                <a:t>Determined by the  type of ageing</a:t>
              </a:r>
              <a:endParaRPr lang="es-ES" sz="1600">
                <a:latin typeface="AvantGarde Bk BT" pitchFamily="34" charset="0"/>
              </a:endParaRPr>
            </a:p>
          </p:txBody>
        </p:sp>
        <p:sp>
          <p:nvSpPr>
            <p:cNvPr id="8225" name="AutoShape 44"/>
            <p:cNvSpPr>
              <a:spLocks noChangeArrowheads="1"/>
            </p:cNvSpPr>
            <p:nvPr/>
          </p:nvSpPr>
          <p:spPr bwMode="auto">
            <a:xfrm rot="5400000">
              <a:off x="1439" y="1824"/>
              <a:ext cx="673" cy="2208"/>
            </a:xfrm>
            <a:prstGeom prst="homePlate">
              <a:avLst>
                <a:gd name="adj" fmla="val 28977"/>
              </a:avLst>
            </a:prstGeom>
            <a:gradFill rotWithShape="0">
              <a:gsLst>
                <a:gs pos="0">
                  <a:srgbClr val="FECF7A"/>
                </a:gs>
                <a:gs pos="100000">
                  <a:srgbClr val="FFFF99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 eaLnBrk="0" hangingPunct="0">
                <a:lnSpc>
                  <a:spcPct val="160000"/>
                </a:lnSpc>
                <a:spcBef>
                  <a:spcPct val="50000"/>
                </a:spcBef>
              </a:pPr>
              <a:r>
                <a:rPr lang="es-ES" sz="2200">
                  <a:latin typeface="AvantGarde Bk BT" pitchFamily="34" charset="0"/>
                </a:rPr>
                <a:t>The level of</a:t>
              </a:r>
            </a:p>
            <a:p>
              <a:pPr algn="ctr" eaLnBrk="0" hangingPunct="0">
                <a:lnSpc>
                  <a:spcPct val="20000"/>
                </a:lnSpc>
                <a:spcBef>
                  <a:spcPct val="50000"/>
                </a:spcBef>
              </a:pPr>
              <a:r>
                <a:rPr lang="es-ES" sz="2200" b="1" u="sng">
                  <a:latin typeface="AvantGarde Bk BT" pitchFamily="34" charset="0"/>
                </a:rPr>
                <a:t>oxidation</a:t>
              </a:r>
            </a:p>
            <a:p>
              <a:pPr algn="ctr" eaLnBrk="0" hangingPunct="0">
                <a:lnSpc>
                  <a:spcPct val="70000"/>
                </a:lnSpc>
              </a:pPr>
              <a:endParaRPr lang="es-ES" sz="2200">
                <a:latin typeface="AvantGarde Bk BT" pitchFamily="34" charset="0"/>
              </a:endParaRPr>
            </a:p>
          </p:txBody>
        </p:sp>
      </p:grpSp>
      <p:grpSp>
        <p:nvGrpSpPr>
          <p:cNvPr id="3" name="Group 45"/>
          <p:cNvGrpSpPr>
            <a:grpSpLocks/>
          </p:cNvGrpSpPr>
          <p:nvPr/>
        </p:nvGrpSpPr>
        <p:grpSpPr bwMode="auto">
          <a:xfrm>
            <a:off x="4572000" y="2362200"/>
            <a:ext cx="2971800" cy="1898650"/>
            <a:chOff x="2880" y="2592"/>
            <a:chExt cx="2208" cy="1108"/>
          </a:xfrm>
        </p:grpSpPr>
        <p:sp>
          <p:nvSpPr>
            <p:cNvPr id="8222" name="Rectangle 46"/>
            <p:cNvSpPr>
              <a:spLocks noChangeArrowheads="1"/>
            </p:cNvSpPr>
            <p:nvPr/>
          </p:nvSpPr>
          <p:spPr bwMode="auto">
            <a:xfrm>
              <a:off x="2880" y="3024"/>
              <a:ext cx="2208" cy="676"/>
            </a:xfrm>
            <a:prstGeom prst="rect">
              <a:avLst/>
            </a:prstGeom>
            <a:solidFill>
              <a:srgbClr val="E87400"/>
            </a:solidFill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algn="ctr" defTabSz="762000" eaLnBrk="0" hangingPunct="0">
                <a:spcBef>
                  <a:spcPct val="50000"/>
                </a:spcBef>
              </a:pPr>
              <a:endParaRPr lang="es-ES" sz="2000" b="1" i="1" u="sng">
                <a:latin typeface="AvantGarde Bk BT" pitchFamily="34" charset="0"/>
              </a:endParaRPr>
            </a:p>
            <a:p>
              <a:pPr algn="ctr" defTabSz="762000" eaLnBrk="0" hangingPunct="0">
                <a:spcBef>
                  <a:spcPct val="50000"/>
                </a:spcBef>
              </a:pPr>
              <a:r>
                <a:rPr lang="es-ES" sz="2000">
                  <a:latin typeface="AvantGarde Bk BT" pitchFamily="34" charset="0"/>
                </a:rPr>
                <a:t>Determined by the residual sugars</a:t>
              </a:r>
            </a:p>
          </p:txBody>
        </p:sp>
        <p:sp>
          <p:nvSpPr>
            <p:cNvPr id="8223" name="AutoShape 47"/>
            <p:cNvSpPr>
              <a:spLocks noChangeArrowheads="1"/>
            </p:cNvSpPr>
            <p:nvPr/>
          </p:nvSpPr>
          <p:spPr bwMode="auto">
            <a:xfrm rot="5400000">
              <a:off x="3647" y="1825"/>
              <a:ext cx="673" cy="2208"/>
            </a:xfrm>
            <a:prstGeom prst="homePlate">
              <a:avLst>
                <a:gd name="adj" fmla="val 28977"/>
              </a:avLst>
            </a:prstGeom>
            <a:gradFill rotWithShape="0">
              <a:gsLst>
                <a:gs pos="0">
                  <a:srgbClr val="E87400"/>
                </a:gs>
                <a:gs pos="100000">
                  <a:srgbClr val="FECF7A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 eaLnBrk="0" hangingPunct="0">
                <a:lnSpc>
                  <a:spcPct val="160000"/>
                </a:lnSpc>
                <a:spcBef>
                  <a:spcPct val="50000"/>
                </a:spcBef>
              </a:pPr>
              <a:r>
                <a:rPr lang="es-ES" sz="2200">
                  <a:latin typeface="AvantGarde Bk BT" pitchFamily="34" charset="0"/>
                </a:rPr>
                <a:t>The level of</a:t>
              </a:r>
              <a:endParaRPr lang="es-ES" sz="2200" u="sng">
                <a:latin typeface="AvantGarde Bk BT" pitchFamily="34" charset="0"/>
              </a:endParaRPr>
            </a:p>
            <a:p>
              <a:pPr algn="ctr" eaLnBrk="0" hangingPunct="0">
                <a:lnSpc>
                  <a:spcPct val="15000"/>
                </a:lnSpc>
                <a:spcBef>
                  <a:spcPct val="50000"/>
                </a:spcBef>
              </a:pPr>
              <a:r>
                <a:rPr lang="es-ES" sz="2200" b="1" u="sng">
                  <a:latin typeface="AvantGarde Bk BT" pitchFamily="34" charset="0"/>
                </a:rPr>
                <a:t>sweetness</a:t>
              </a:r>
            </a:p>
            <a:p>
              <a:pPr algn="ctr" eaLnBrk="0" hangingPunct="0">
                <a:lnSpc>
                  <a:spcPct val="70000"/>
                </a:lnSpc>
              </a:pPr>
              <a:endParaRPr lang="es-ES" sz="2200">
                <a:latin typeface="AvantGarde Bk BT" pitchFamily="34" charset="0"/>
              </a:endParaRPr>
            </a:p>
          </p:txBody>
        </p:sp>
      </p:grpSp>
      <p:sp>
        <p:nvSpPr>
          <p:cNvPr id="8198" name="Text Box 3"/>
          <p:cNvSpPr txBox="1">
            <a:spLocks noChangeArrowheads="1"/>
          </p:cNvSpPr>
          <p:nvPr/>
        </p:nvSpPr>
        <p:spPr bwMode="auto">
          <a:xfrm>
            <a:off x="685800" y="793750"/>
            <a:ext cx="7640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>
                <a:solidFill>
                  <a:srgbClr val="E88A00"/>
                </a:solidFill>
                <a:latin typeface="AvantGarde Bk BT" pitchFamily="34" charset="0"/>
              </a:rPr>
              <a:t>Two key factors determine Sherry´s enormous diversity</a:t>
            </a:r>
            <a:endParaRPr lang="es-ES">
              <a:solidFill>
                <a:srgbClr val="E88A00"/>
              </a:solidFill>
              <a:latin typeface="AvantGarde Bk BT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989013" y="1287463"/>
            <a:ext cx="6561137" cy="4503737"/>
            <a:chOff x="763" y="811"/>
            <a:chExt cx="4133" cy="2837"/>
          </a:xfrm>
        </p:grpSpPr>
        <p:sp>
          <p:nvSpPr>
            <p:cNvPr id="8211" name="Rectangle 21"/>
            <p:cNvSpPr>
              <a:spLocks noChangeArrowheads="1"/>
            </p:cNvSpPr>
            <p:nvPr/>
          </p:nvSpPr>
          <p:spPr bwMode="auto">
            <a:xfrm>
              <a:off x="1152" y="3340"/>
              <a:ext cx="1041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s-ES_tradnl" sz="2600" b="1">
                  <a:latin typeface="AvantGarde Bk BT" pitchFamily="34" charset="0"/>
                </a:rPr>
                <a:t>oxidation</a:t>
              </a:r>
            </a:p>
          </p:txBody>
        </p:sp>
        <p:sp>
          <p:nvSpPr>
            <p:cNvPr id="8212" name="Rectangle 22"/>
            <p:cNvSpPr>
              <a:spLocks noChangeArrowheads="1"/>
            </p:cNvSpPr>
            <p:nvPr/>
          </p:nvSpPr>
          <p:spPr bwMode="auto">
            <a:xfrm rot="-5400000">
              <a:off x="312" y="1262"/>
              <a:ext cx="1248" cy="3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es-ES_tradnl" sz="3000">
                  <a:latin typeface="AvantGarde Bk BT" pitchFamily="34" charset="0"/>
                </a:rPr>
                <a:t>sweetness</a:t>
              </a:r>
            </a:p>
          </p:txBody>
        </p:sp>
        <p:sp>
          <p:nvSpPr>
            <p:cNvPr id="8213" name="Rectangle 23"/>
            <p:cNvSpPr>
              <a:spLocks noChangeArrowheads="1"/>
            </p:cNvSpPr>
            <p:nvPr/>
          </p:nvSpPr>
          <p:spPr bwMode="auto">
            <a:xfrm>
              <a:off x="1200" y="915"/>
              <a:ext cx="3696" cy="2377"/>
            </a:xfrm>
            <a:prstGeom prst="rect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5800" name="Rectangle 24"/>
            <p:cNvSpPr>
              <a:spLocks noChangeArrowheads="1"/>
            </p:cNvSpPr>
            <p:nvPr/>
          </p:nvSpPr>
          <p:spPr bwMode="auto">
            <a:xfrm>
              <a:off x="2830" y="892"/>
              <a:ext cx="405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defRPr/>
              </a:pPr>
              <a:r>
                <a:rPr lang="es-ES_tradnl" sz="2600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dry</a:t>
              </a:r>
            </a:p>
          </p:txBody>
        </p:sp>
        <p:sp>
          <p:nvSpPr>
            <p:cNvPr id="75801" name="Rectangle 25"/>
            <p:cNvSpPr>
              <a:spLocks noChangeArrowheads="1"/>
            </p:cNvSpPr>
            <p:nvPr/>
          </p:nvSpPr>
          <p:spPr bwMode="auto">
            <a:xfrm>
              <a:off x="2707" y="2937"/>
              <a:ext cx="660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defRPr/>
              </a:pPr>
              <a:r>
                <a:rPr lang="es-ES_tradnl" sz="2600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sweet</a:t>
              </a:r>
            </a:p>
          </p:txBody>
        </p:sp>
        <p:sp>
          <p:nvSpPr>
            <p:cNvPr id="75802" name="Rectangle 26"/>
            <p:cNvSpPr>
              <a:spLocks noChangeArrowheads="1"/>
            </p:cNvSpPr>
            <p:nvPr/>
          </p:nvSpPr>
          <p:spPr bwMode="auto">
            <a:xfrm>
              <a:off x="1429" y="1864"/>
              <a:ext cx="510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defRPr/>
              </a:pPr>
              <a:r>
                <a:rPr lang="es-ES_tradnl" sz="2600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pale</a:t>
              </a:r>
            </a:p>
          </p:txBody>
        </p:sp>
        <p:sp>
          <p:nvSpPr>
            <p:cNvPr id="75803" name="Rectangle 27"/>
            <p:cNvSpPr>
              <a:spLocks noChangeArrowheads="1"/>
            </p:cNvSpPr>
            <p:nvPr/>
          </p:nvSpPr>
          <p:spPr bwMode="auto">
            <a:xfrm>
              <a:off x="4064" y="1832"/>
              <a:ext cx="521" cy="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lnSpc>
                  <a:spcPct val="120000"/>
                </a:lnSpc>
                <a:defRPr/>
              </a:pPr>
              <a:r>
                <a:rPr lang="es-ES_tradnl" sz="2600"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dark</a:t>
              </a:r>
            </a:p>
          </p:txBody>
        </p:sp>
        <p:sp>
          <p:nvSpPr>
            <p:cNvPr id="8218" name="Line 28"/>
            <p:cNvSpPr>
              <a:spLocks noChangeShapeType="1"/>
            </p:cNvSpPr>
            <p:nvPr/>
          </p:nvSpPr>
          <p:spPr bwMode="auto">
            <a:xfrm>
              <a:off x="3034" y="1279"/>
              <a:ext cx="0" cy="160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9" name="Line 29"/>
            <p:cNvSpPr>
              <a:spLocks noChangeShapeType="1"/>
            </p:cNvSpPr>
            <p:nvPr/>
          </p:nvSpPr>
          <p:spPr bwMode="auto">
            <a:xfrm rot="-5400000">
              <a:off x="3000" y="1069"/>
              <a:ext cx="0" cy="196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 type="arrow" w="med" len="med"/>
              <a:tailEnd type="arrow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0" name="Line 30"/>
            <p:cNvSpPr>
              <a:spLocks noChangeShapeType="1"/>
            </p:cNvSpPr>
            <p:nvPr/>
          </p:nvSpPr>
          <p:spPr bwMode="auto">
            <a:xfrm rot="-5400000">
              <a:off x="3552" y="2160"/>
              <a:ext cx="0" cy="2688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Line 31"/>
            <p:cNvSpPr>
              <a:spLocks noChangeShapeType="1"/>
            </p:cNvSpPr>
            <p:nvPr/>
          </p:nvSpPr>
          <p:spPr bwMode="auto">
            <a:xfrm>
              <a:off x="960" y="2112"/>
              <a:ext cx="0" cy="115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1743075" y="1447800"/>
            <a:ext cx="5702300" cy="3735388"/>
            <a:chOff x="1263" y="903"/>
            <a:chExt cx="3592" cy="2353"/>
          </a:xfrm>
        </p:grpSpPr>
        <p:sp>
          <p:nvSpPr>
            <p:cNvPr id="8202" name="Rectangle 33"/>
            <p:cNvSpPr>
              <a:spLocks noChangeArrowheads="1"/>
            </p:cNvSpPr>
            <p:nvPr/>
          </p:nvSpPr>
          <p:spPr bwMode="auto">
            <a:xfrm>
              <a:off x="1263" y="903"/>
              <a:ext cx="88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/>
              <a:r>
                <a:rPr lang="es-ES" sz="2000">
                  <a:solidFill>
                    <a:srgbClr val="6666FF"/>
                  </a:solidFill>
                  <a:latin typeface="AvantGarde Bk BT" pitchFamily="34" charset="0"/>
                </a:rPr>
                <a:t>manzanilla</a:t>
              </a:r>
            </a:p>
          </p:txBody>
        </p:sp>
        <p:sp>
          <p:nvSpPr>
            <p:cNvPr id="8203" name="Rectangle 34"/>
            <p:cNvSpPr>
              <a:spLocks noChangeArrowheads="1"/>
            </p:cNvSpPr>
            <p:nvPr/>
          </p:nvSpPr>
          <p:spPr bwMode="auto">
            <a:xfrm>
              <a:off x="1509" y="1057"/>
              <a:ext cx="37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/>
              <a:r>
                <a:rPr lang="es-ES" sz="2000">
                  <a:solidFill>
                    <a:srgbClr val="6666FF"/>
                  </a:solidFill>
                  <a:latin typeface="AvantGarde Bk BT" pitchFamily="34" charset="0"/>
                </a:rPr>
                <a:t>fino</a:t>
              </a:r>
            </a:p>
          </p:txBody>
        </p:sp>
        <p:sp>
          <p:nvSpPr>
            <p:cNvPr id="8204" name="Rectangle 35"/>
            <p:cNvSpPr>
              <a:spLocks noChangeArrowheads="1"/>
            </p:cNvSpPr>
            <p:nvPr/>
          </p:nvSpPr>
          <p:spPr bwMode="auto">
            <a:xfrm>
              <a:off x="2421" y="1094"/>
              <a:ext cx="9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/>
              <a:r>
                <a:rPr lang="es-ES" sz="2000">
                  <a:solidFill>
                    <a:srgbClr val="6666FF"/>
                  </a:solidFill>
                  <a:latin typeface="AvantGarde Bk BT" pitchFamily="34" charset="0"/>
                </a:rPr>
                <a:t>amontillado</a:t>
              </a:r>
            </a:p>
          </p:txBody>
        </p:sp>
        <p:sp>
          <p:nvSpPr>
            <p:cNvPr id="8205" name="Rectangle 36"/>
            <p:cNvSpPr>
              <a:spLocks noChangeArrowheads="1"/>
            </p:cNvSpPr>
            <p:nvPr/>
          </p:nvSpPr>
          <p:spPr bwMode="auto">
            <a:xfrm>
              <a:off x="3829" y="1152"/>
              <a:ext cx="64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/>
              <a:r>
                <a:rPr lang="es-ES" sz="2000">
                  <a:solidFill>
                    <a:srgbClr val="6666FF"/>
                  </a:solidFill>
                  <a:latin typeface="AvantGarde Bk BT" pitchFamily="34" charset="0"/>
                </a:rPr>
                <a:t>oloroso</a:t>
              </a:r>
            </a:p>
          </p:txBody>
        </p:sp>
        <p:sp>
          <p:nvSpPr>
            <p:cNvPr id="8206" name="Rectangle 37"/>
            <p:cNvSpPr>
              <a:spLocks noChangeArrowheads="1"/>
            </p:cNvSpPr>
            <p:nvPr/>
          </p:nvSpPr>
          <p:spPr bwMode="auto">
            <a:xfrm>
              <a:off x="3690" y="2929"/>
              <a:ext cx="1165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>
                <a:lnSpc>
                  <a:spcPct val="40000"/>
                </a:lnSpc>
              </a:pPr>
              <a:r>
                <a:rPr lang="es-ES" sz="2000">
                  <a:solidFill>
                    <a:srgbClr val="6666FF"/>
                  </a:solidFill>
                  <a:latin typeface="AvantGarde Bk BT" pitchFamily="34" charset="0"/>
                </a:rPr>
                <a:t>moscatel</a:t>
              </a:r>
            </a:p>
            <a:p>
              <a:pPr algn="ctr" defTabSz="762000" eaLnBrk="0" hangingPunct="0"/>
              <a:r>
                <a:rPr lang="es-ES" sz="2000">
                  <a:solidFill>
                    <a:srgbClr val="6666FF"/>
                  </a:solidFill>
                  <a:latin typeface="AvantGarde Bk BT" pitchFamily="34" charset="0"/>
                </a:rPr>
                <a:t>pedro ximénez</a:t>
              </a:r>
            </a:p>
          </p:txBody>
        </p:sp>
        <p:sp>
          <p:nvSpPr>
            <p:cNvPr id="8207" name="Rectangle 38"/>
            <p:cNvSpPr>
              <a:spLocks noChangeArrowheads="1"/>
            </p:cNvSpPr>
            <p:nvPr/>
          </p:nvSpPr>
          <p:spPr bwMode="auto">
            <a:xfrm>
              <a:off x="1469" y="2246"/>
              <a:ext cx="90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/>
              <a:r>
                <a:rPr lang="es-ES" sz="2000">
                  <a:solidFill>
                    <a:srgbClr val="6666FF"/>
                  </a:solidFill>
                  <a:latin typeface="AvantGarde Bk BT" pitchFamily="34" charset="0"/>
                </a:rPr>
                <a:t>pale cream</a:t>
              </a:r>
            </a:p>
          </p:txBody>
        </p:sp>
        <p:sp>
          <p:nvSpPr>
            <p:cNvPr id="8208" name="Rectangle 39"/>
            <p:cNvSpPr>
              <a:spLocks noChangeArrowheads="1"/>
            </p:cNvSpPr>
            <p:nvPr/>
          </p:nvSpPr>
          <p:spPr bwMode="auto">
            <a:xfrm>
              <a:off x="3419" y="2400"/>
              <a:ext cx="56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/>
              <a:r>
                <a:rPr lang="es-ES" sz="2000">
                  <a:solidFill>
                    <a:srgbClr val="6666FF"/>
                  </a:solidFill>
                  <a:latin typeface="AvantGarde Bk BT" pitchFamily="34" charset="0"/>
                </a:rPr>
                <a:t>cream</a:t>
              </a:r>
            </a:p>
          </p:txBody>
        </p:sp>
        <p:sp>
          <p:nvSpPr>
            <p:cNvPr id="8209" name="Rectangle 40"/>
            <p:cNvSpPr>
              <a:spLocks noChangeArrowheads="1"/>
            </p:cNvSpPr>
            <p:nvPr/>
          </p:nvSpPr>
          <p:spPr bwMode="auto">
            <a:xfrm>
              <a:off x="2350" y="1824"/>
              <a:ext cx="68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/>
              <a:r>
                <a:rPr lang="es-ES" sz="2000">
                  <a:solidFill>
                    <a:srgbClr val="6666FF"/>
                  </a:solidFill>
                  <a:latin typeface="AvantGarde Bk BT" pitchFamily="34" charset="0"/>
                </a:rPr>
                <a:t>medium</a:t>
              </a:r>
            </a:p>
          </p:txBody>
        </p:sp>
        <p:sp>
          <p:nvSpPr>
            <p:cNvPr id="8210" name="Rectangle 41"/>
            <p:cNvSpPr>
              <a:spLocks noChangeArrowheads="1"/>
            </p:cNvSpPr>
            <p:nvPr/>
          </p:nvSpPr>
          <p:spPr bwMode="auto">
            <a:xfrm>
              <a:off x="2251" y="1488"/>
              <a:ext cx="11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0" hangingPunct="0"/>
              <a:endParaRPr lang="en-US" sz="2000">
                <a:solidFill>
                  <a:srgbClr val="6666FF"/>
                </a:solidFill>
                <a:latin typeface="AvantGarde Bk BT" pitchFamily="34" charset="0"/>
              </a:endParaRPr>
            </a:p>
          </p:txBody>
        </p:sp>
      </p:grpSp>
      <p:sp>
        <p:nvSpPr>
          <p:cNvPr id="8201" name="Text Box 48"/>
          <p:cNvSpPr txBox="1">
            <a:spLocks noChangeArrowheads="1"/>
          </p:cNvSpPr>
          <p:nvPr/>
        </p:nvSpPr>
        <p:spPr bwMode="auto">
          <a:xfrm>
            <a:off x="673100" y="76200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The diversity of Sherry wines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379095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04800" y="2590800"/>
            <a:ext cx="6400800" cy="3276600"/>
            <a:chOff x="960" y="1632"/>
            <a:chExt cx="4032" cy="2064"/>
          </a:xfrm>
        </p:grpSpPr>
        <p:sp>
          <p:nvSpPr>
            <p:cNvPr id="9235" name="Rectangle 10"/>
            <p:cNvSpPr>
              <a:spLocks noChangeArrowheads="1"/>
            </p:cNvSpPr>
            <p:nvPr/>
          </p:nvSpPr>
          <p:spPr bwMode="auto">
            <a:xfrm>
              <a:off x="1248" y="3360"/>
              <a:ext cx="3744" cy="336"/>
            </a:xfrm>
            <a:prstGeom prst="rect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6" name="Rectangle 11"/>
            <p:cNvSpPr>
              <a:spLocks noChangeArrowheads="1"/>
            </p:cNvSpPr>
            <p:nvPr/>
          </p:nvSpPr>
          <p:spPr bwMode="auto">
            <a:xfrm>
              <a:off x="1248" y="2928"/>
              <a:ext cx="3744" cy="336"/>
            </a:xfrm>
            <a:prstGeom prst="rect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7" name="Rectangle 12"/>
            <p:cNvSpPr>
              <a:spLocks noChangeArrowheads="1"/>
            </p:cNvSpPr>
            <p:nvPr/>
          </p:nvSpPr>
          <p:spPr bwMode="auto">
            <a:xfrm>
              <a:off x="1248" y="2496"/>
              <a:ext cx="3744" cy="336"/>
            </a:xfrm>
            <a:prstGeom prst="rect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8" name="Rectangle 13"/>
            <p:cNvSpPr>
              <a:spLocks noChangeArrowheads="1"/>
            </p:cNvSpPr>
            <p:nvPr/>
          </p:nvSpPr>
          <p:spPr bwMode="auto">
            <a:xfrm>
              <a:off x="1248" y="2064"/>
              <a:ext cx="3744" cy="336"/>
            </a:xfrm>
            <a:prstGeom prst="rect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39" name="Rectangle 14"/>
            <p:cNvSpPr>
              <a:spLocks noChangeArrowheads="1"/>
            </p:cNvSpPr>
            <p:nvPr/>
          </p:nvSpPr>
          <p:spPr bwMode="auto">
            <a:xfrm>
              <a:off x="1248" y="1632"/>
              <a:ext cx="3744" cy="336"/>
            </a:xfrm>
            <a:prstGeom prst="rect">
              <a:avLst/>
            </a:pr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40" name="Rectangle 15"/>
            <p:cNvSpPr>
              <a:spLocks noChangeArrowheads="1"/>
            </p:cNvSpPr>
            <p:nvPr/>
          </p:nvSpPr>
          <p:spPr bwMode="auto">
            <a:xfrm>
              <a:off x="960" y="2928"/>
              <a:ext cx="720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41" name="Rectangle 16"/>
            <p:cNvSpPr>
              <a:spLocks noChangeArrowheads="1"/>
            </p:cNvSpPr>
            <p:nvPr/>
          </p:nvSpPr>
          <p:spPr bwMode="auto">
            <a:xfrm>
              <a:off x="1200" y="2496"/>
              <a:ext cx="1920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42" name="Rectangle 17"/>
            <p:cNvSpPr>
              <a:spLocks noChangeArrowheads="1"/>
            </p:cNvSpPr>
            <p:nvPr/>
          </p:nvSpPr>
          <p:spPr bwMode="auto">
            <a:xfrm>
              <a:off x="1200" y="2064"/>
              <a:ext cx="3072" cy="3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221" name="Rectangle 18"/>
          <p:cNvSpPr>
            <a:spLocks noChangeArrowheads="1"/>
          </p:cNvSpPr>
          <p:nvPr/>
        </p:nvSpPr>
        <p:spPr bwMode="auto">
          <a:xfrm>
            <a:off x="762000" y="2590800"/>
            <a:ext cx="51054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9222" name="Text Box 3"/>
          <p:cNvSpPr txBox="1">
            <a:spLocks noChangeArrowheads="1"/>
          </p:cNvSpPr>
          <p:nvPr/>
        </p:nvSpPr>
        <p:spPr bwMode="auto">
          <a:xfrm>
            <a:off x="685800" y="744538"/>
            <a:ext cx="49736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The dimension TIME in Wood.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7847" name="Text Box 23"/>
          <p:cNvSpPr txBox="1">
            <a:spLocks noChangeArrowheads="1"/>
          </p:cNvSpPr>
          <p:nvPr/>
        </p:nvSpPr>
        <p:spPr bwMode="auto">
          <a:xfrm>
            <a:off x="5559425" y="3946525"/>
            <a:ext cx="1146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12 &amp; 15 </a:t>
            </a:r>
          </a:p>
        </p:txBody>
      </p:sp>
      <p:sp>
        <p:nvSpPr>
          <p:cNvPr id="77848" name="Text Box 24"/>
          <p:cNvSpPr txBox="1">
            <a:spLocks noChangeArrowheads="1"/>
          </p:cNvSpPr>
          <p:nvPr/>
        </p:nvSpPr>
        <p:spPr bwMode="auto">
          <a:xfrm>
            <a:off x="6040438" y="4632325"/>
            <a:ext cx="665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6  +</a:t>
            </a:r>
          </a:p>
        </p:txBody>
      </p:sp>
      <p:sp>
        <p:nvSpPr>
          <p:cNvPr id="77849" name="Text Box 25"/>
          <p:cNvSpPr txBox="1">
            <a:spLocks noChangeArrowheads="1"/>
          </p:cNvSpPr>
          <p:nvPr/>
        </p:nvSpPr>
        <p:spPr bwMode="auto">
          <a:xfrm>
            <a:off x="6040438" y="5318125"/>
            <a:ext cx="6651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en-GB" sz="20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3  +</a:t>
            </a:r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2514600" y="1752600"/>
            <a:ext cx="4191000" cy="1219200"/>
            <a:chOff x="1584" y="1104"/>
            <a:chExt cx="2640" cy="768"/>
          </a:xfrm>
        </p:grpSpPr>
        <p:sp>
          <p:nvSpPr>
            <p:cNvPr id="9232" name="Rectangle 30"/>
            <p:cNvSpPr>
              <a:spLocks noChangeArrowheads="1"/>
            </p:cNvSpPr>
            <p:nvPr/>
          </p:nvSpPr>
          <p:spPr bwMode="auto">
            <a:xfrm>
              <a:off x="1584" y="1104"/>
              <a:ext cx="1824" cy="4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7845" name="Text Box 21"/>
            <p:cNvSpPr txBox="1">
              <a:spLocks noChangeArrowheads="1"/>
            </p:cNvSpPr>
            <p:nvPr/>
          </p:nvSpPr>
          <p:spPr bwMode="auto">
            <a:xfrm>
              <a:off x="3718" y="1622"/>
              <a:ext cx="50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GB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30  +</a:t>
              </a:r>
            </a:p>
          </p:txBody>
        </p:sp>
        <p:pic>
          <p:nvPicPr>
            <p:cNvPr id="9234" name="Picture 28" descr="precinta3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632" y="1149"/>
              <a:ext cx="1776" cy="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32"/>
          <p:cNvGrpSpPr>
            <a:grpSpLocks/>
          </p:cNvGrpSpPr>
          <p:nvPr/>
        </p:nvGrpSpPr>
        <p:grpSpPr bwMode="auto">
          <a:xfrm>
            <a:off x="1447800" y="2667000"/>
            <a:ext cx="5257800" cy="990600"/>
            <a:chOff x="912" y="1680"/>
            <a:chExt cx="3312" cy="624"/>
          </a:xfrm>
        </p:grpSpPr>
        <p:sp>
          <p:nvSpPr>
            <p:cNvPr id="77846" name="Text Box 22"/>
            <p:cNvSpPr txBox="1">
              <a:spLocks noChangeArrowheads="1"/>
            </p:cNvSpPr>
            <p:nvPr/>
          </p:nvSpPr>
          <p:spPr bwMode="auto">
            <a:xfrm>
              <a:off x="3718" y="2054"/>
              <a:ext cx="506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eaLnBrk="0" hangingPunct="0">
                <a:defRPr/>
              </a:pPr>
              <a:r>
                <a:rPr lang="en-GB" sz="2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</a:rPr>
                <a:t>20  +</a:t>
              </a:r>
            </a:p>
          </p:txBody>
        </p:sp>
        <p:pic>
          <p:nvPicPr>
            <p:cNvPr id="9230" name="Picture 27" descr="precinta20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60" y="1698"/>
              <a:ext cx="1776" cy="5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9231" name="Rectangle 29"/>
            <p:cNvSpPr>
              <a:spLocks noChangeArrowheads="1"/>
            </p:cNvSpPr>
            <p:nvPr/>
          </p:nvSpPr>
          <p:spPr bwMode="auto">
            <a:xfrm>
              <a:off x="912" y="1680"/>
              <a:ext cx="1824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228" name="Text Box 33"/>
          <p:cNvSpPr txBox="1">
            <a:spLocks noChangeArrowheads="1"/>
          </p:cNvSpPr>
          <p:nvPr/>
        </p:nvSpPr>
        <p:spPr bwMode="auto">
          <a:xfrm>
            <a:off x="673100" y="76200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The diversity of Sherry wines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47" grpId="0" autoUpdateAnimBg="0"/>
      <p:bldP spid="77848" grpId="0" autoUpdateAnimBg="0"/>
      <p:bldP spid="77849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2588" y="0"/>
            <a:ext cx="368141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0" y="76200"/>
          <a:ext cx="619125" cy="1143000"/>
        </p:xfrm>
        <a:graphic>
          <a:graphicData uri="http://schemas.openxmlformats.org/presentationml/2006/ole">
            <p:oleObj spid="_x0000_s10242" name="Image" r:id="rId5" imgW="4040946" imgH="7459230" progId="">
              <p:embed/>
            </p:oleObj>
          </a:graphicData>
        </a:graphic>
      </p:graphicFrame>
      <p:sp>
        <p:nvSpPr>
          <p:cNvPr id="370692" name="Rectangle 4"/>
          <p:cNvSpPr>
            <a:spLocks noChangeArrowheads="1"/>
          </p:cNvSpPr>
          <p:nvPr/>
        </p:nvSpPr>
        <p:spPr bwMode="auto">
          <a:xfrm>
            <a:off x="914400" y="12954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lIns="92075" tIns="46038" rIns="92075" bIns="46038">
            <a:spAutoFit/>
          </a:bodyPr>
          <a:lstStyle/>
          <a:p>
            <a:pPr defTabSz="762000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s-ES_tradnl" sz="2200" i="1">
                <a:latin typeface="AvantGarde Bk BT" pitchFamily="34" charset="0"/>
              </a:rPr>
              <a:t>Apart from being an ideal aperitif, Sherry is also the perfect companion for many dishes.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685800" y="762000"/>
            <a:ext cx="2719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Sherry and food</a:t>
            </a:r>
            <a:endParaRPr lang="es-ES" sz="2800">
              <a:solidFill>
                <a:srgbClr val="E88A00"/>
              </a:solidFill>
              <a:latin typeface="AvantGarde Bk BT" pitchFamily="34" charset="0"/>
            </a:endParaRPr>
          </a:p>
        </p:txBody>
      </p:sp>
      <p:sp>
        <p:nvSpPr>
          <p:cNvPr id="10246" name="Text Box 6"/>
          <p:cNvSpPr txBox="1">
            <a:spLocks noChangeArrowheads="1"/>
          </p:cNvSpPr>
          <p:nvPr/>
        </p:nvSpPr>
        <p:spPr bwMode="auto">
          <a:xfrm>
            <a:off x="673100" y="76200"/>
            <a:ext cx="2074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enjoying sherry</a:t>
            </a:r>
          </a:p>
        </p:txBody>
      </p:sp>
      <p:sp>
        <p:nvSpPr>
          <p:cNvPr id="370695" name="Rectangle 7"/>
          <p:cNvSpPr>
            <a:spLocks noChangeArrowheads="1"/>
          </p:cNvSpPr>
          <p:nvPr/>
        </p:nvSpPr>
        <p:spPr bwMode="auto">
          <a:xfrm>
            <a:off x="762000" y="3489325"/>
            <a:ext cx="7854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381000" indent="-381000" defTabSz="762000" eaLnBrk="0" hangingPunct="0">
              <a:spcBef>
                <a:spcPct val="25000"/>
              </a:spcBef>
              <a:buClr>
                <a:srgbClr val="9999FF"/>
              </a:buClr>
              <a:buFontTx/>
              <a:buChar char="•"/>
            </a:pPr>
            <a:r>
              <a:rPr lang="es-ES_tradnl" sz="2000">
                <a:latin typeface="AvantGarde Bk BT" pitchFamily="34" charset="0"/>
              </a:rPr>
              <a:t>Ingredient and companion at the same time.</a:t>
            </a:r>
          </a:p>
        </p:txBody>
      </p:sp>
      <p:sp>
        <p:nvSpPr>
          <p:cNvPr id="370696" name="Rectangle 8"/>
          <p:cNvSpPr>
            <a:spLocks noChangeArrowheads="1"/>
          </p:cNvSpPr>
          <p:nvPr/>
        </p:nvSpPr>
        <p:spPr bwMode="auto">
          <a:xfrm>
            <a:off x="762000" y="3032125"/>
            <a:ext cx="838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lIns="92075" tIns="46038" rIns="92075" bIns="46038">
            <a:spAutoFit/>
          </a:bodyPr>
          <a:lstStyle/>
          <a:p>
            <a:pPr marL="381000" indent="-381000" defTabSz="762000" eaLnBrk="0" hangingPunct="0">
              <a:spcBef>
                <a:spcPct val="25000"/>
              </a:spcBef>
              <a:buClr>
                <a:srgbClr val="9999FF"/>
              </a:buClr>
              <a:buFontTx/>
              <a:buChar char="•"/>
              <a:defRPr/>
            </a:pPr>
            <a:r>
              <a:rPr lang="es-ES_tradnl" sz="2000">
                <a:latin typeface="AvantGarde Bk BT" pitchFamily="34" charset="0"/>
              </a:rPr>
              <a:t>Great alternative for matching with some foods. Often the </a:t>
            </a:r>
            <a:r>
              <a:rPr lang="es-ES_tradnl" sz="2000" u="sng">
                <a:latin typeface="AvantGarde Bk BT" pitchFamily="34" charset="0"/>
              </a:rPr>
              <a:t>only</a:t>
            </a:r>
            <a:r>
              <a:rPr lang="es-ES_tradnl" sz="2000">
                <a:latin typeface="AvantGarde Bk BT" pitchFamily="34" charset="0"/>
              </a:rPr>
              <a:t> one.</a:t>
            </a:r>
          </a:p>
        </p:txBody>
      </p:sp>
      <p:pic>
        <p:nvPicPr>
          <p:cNvPr id="10249" name="Picture 9" descr="Pedro Ximénez y Helad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1800" y="4249738"/>
            <a:ext cx="23622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0698" name="Rectangle 10"/>
          <p:cNvSpPr>
            <a:spLocks noChangeArrowheads="1"/>
          </p:cNvSpPr>
          <p:nvPr/>
        </p:nvSpPr>
        <p:spPr bwMode="auto">
          <a:xfrm>
            <a:off x="762000" y="2574925"/>
            <a:ext cx="7854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381000" indent="-381000" defTabSz="762000" eaLnBrk="0" hangingPunct="0">
              <a:spcBef>
                <a:spcPct val="25000"/>
              </a:spcBef>
              <a:buClr>
                <a:srgbClr val="9999FF"/>
              </a:buClr>
              <a:buFontTx/>
              <a:buChar char="•"/>
            </a:pPr>
            <a:r>
              <a:rPr lang="es-ES_tradnl" sz="2000">
                <a:latin typeface="AvantGarde Bk BT" pitchFamily="34" charset="0"/>
              </a:rPr>
              <a:t>A different, diverse and powerful taste.</a:t>
            </a:r>
          </a:p>
        </p:txBody>
      </p:sp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1913" y="4249738"/>
            <a:ext cx="18684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2" name="Rectangle 12"/>
          <p:cNvSpPr>
            <a:spLocks noChangeArrowheads="1"/>
          </p:cNvSpPr>
          <p:nvPr/>
        </p:nvSpPr>
        <p:spPr bwMode="auto">
          <a:xfrm>
            <a:off x="838200" y="3962400"/>
            <a:ext cx="1600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370701" name="Rectangle 13"/>
          <p:cNvSpPr>
            <a:spLocks noChangeArrowheads="1"/>
          </p:cNvSpPr>
          <p:nvPr/>
        </p:nvSpPr>
        <p:spPr bwMode="auto">
          <a:xfrm>
            <a:off x="762000" y="2117725"/>
            <a:ext cx="7854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lIns="92075" tIns="46038" rIns="92075" bIns="46038">
            <a:spAutoFit/>
          </a:bodyPr>
          <a:lstStyle/>
          <a:p>
            <a:pPr marL="381000" indent="-381000" defTabSz="762000" eaLnBrk="0" hangingPunct="0">
              <a:spcBef>
                <a:spcPct val="25000"/>
              </a:spcBef>
              <a:buClr>
                <a:srgbClr val="9999FF"/>
              </a:buClr>
              <a:buFontTx/>
              <a:buChar char="•"/>
              <a:defRPr/>
            </a:pPr>
            <a:r>
              <a:rPr lang="es-ES_tradnl" sz="2000">
                <a:latin typeface="AvantGarde Bk BT" pitchFamily="34" charset="0"/>
              </a:rPr>
              <a:t>This is the way it is drunk in Spain </a:t>
            </a:r>
            <a:r>
              <a:rPr lang="es-ES_tradnl" sz="2000">
                <a:latin typeface="AvantGarde Bk BT" pitchFamily="34" charset="0"/>
                <a:sym typeface="Wingdings" pitchFamily="2" charset="2"/>
              </a:rPr>
              <a:t> with </a:t>
            </a:r>
            <a:r>
              <a:rPr lang="es-ES_tradnl" sz="2000" i="1">
                <a:latin typeface="AvantGarde Bk BT" pitchFamily="34" charset="0"/>
                <a:sym typeface="Wingdings" pitchFamily="2" charset="2"/>
              </a:rPr>
              <a:t>Tapas</a:t>
            </a:r>
            <a:r>
              <a:rPr lang="es-ES_tradnl" sz="2000">
                <a:latin typeface="AvantGarde Bk BT" pitchFamily="34" charset="0"/>
              </a:rPr>
              <a:t>.</a:t>
            </a:r>
          </a:p>
        </p:txBody>
      </p:sp>
      <p:pic>
        <p:nvPicPr>
          <p:cNvPr id="10254" name="Picture 14" descr="Finos con Tapas diseñ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09800" y="4060825"/>
            <a:ext cx="3048000" cy="233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5" name="Picture 15" descr="Fino y Pincho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5800" y="3962400"/>
            <a:ext cx="1541463" cy="219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0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70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70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0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70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0692" grpId="0" autoUpdateAnimBg="0"/>
      <p:bldP spid="370695" grpId="0" autoUpdateAnimBg="0"/>
      <p:bldP spid="370696" grpId="0" autoUpdateAnimBg="0"/>
      <p:bldP spid="370698" grpId="0" autoUpdateAnimBg="0"/>
      <p:bldP spid="370701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2588" y="0"/>
            <a:ext cx="368141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0" y="76200"/>
          <a:ext cx="619125" cy="1143000"/>
        </p:xfrm>
        <a:graphic>
          <a:graphicData uri="http://schemas.openxmlformats.org/presentationml/2006/ole">
            <p:oleObj spid="_x0000_s11266" name="Image" r:id="rId5" imgW="4040946" imgH="7459230" progId="">
              <p:embed/>
            </p:oleObj>
          </a:graphicData>
        </a:graphic>
      </p:graphicFrame>
      <p:sp>
        <p:nvSpPr>
          <p:cNvPr id="378884" name="Rectangle 4"/>
          <p:cNvSpPr>
            <a:spLocks noChangeArrowheads="1"/>
          </p:cNvSpPr>
          <p:nvPr/>
        </p:nvSpPr>
        <p:spPr bwMode="auto">
          <a:xfrm>
            <a:off x="914400" y="1295400"/>
            <a:ext cx="79248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lIns="92075" tIns="46038" rIns="92075" bIns="46038">
            <a:spAutoFit/>
          </a:bodyPr>
          <a:lstStyle/>
          <a:p>
            <a:pPr defTabSz="762000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s-ES_tradnl" sz="2200" i="1">
                <a:latin typeface="AvantGarde Bk BT" pitchFamily="34" charset="0"/>
              </a:rPr>
              <a:t>Some examples...</a:t>
            </a:r>
          </a:p>
        </p:txBody>
      </p:sp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685800" y="762000"/>
            <a:ext cx="27193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Sherry and food</a:t>
            </a:r>
            <a:endParaRPr lang="es-ES" sz="2800">
              <a:solidFill>
                <a:srgbClr val="E88A00"/>
              </a:solidFill>
              <a:latin typeface="AvantGarde Bk BT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62000" y="1981200"/>
            <a:ext cx="8382000" cy="4479925"/>
            <a:chOff x="480" y="1344"/>
            <a:chExt cx="5280" cy="2822"/>
          </a:xfrm>
        </p:grpSpPr>
        <p:sp>
          <p:nvSpPr>
            <p:cNvPr id="11272" name="Rectangle 7"/>
            <p:cNvSpPr>
              <a:spLocks noChangeArrowheads="1"/>
            </p:cNvSpPr>
            <p:nvPr/>
          </p:nvSpPr>
          <p:spPr bwMode="auto">
            <a:xfrm>
              <a:off x="480" y="2304"/>
              <a:ext cx="5040" cy="288"/>
            </a:xfrm>
            <a:prstGeom prst="rect">
              <a:avLst/>
            </a:prstGeom>
            <a:gradFill rotWithShape="0">
              <a:gsLst>
                <a:gs pos="0">
                  <a:srgbClr val="BBBBFF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3" name="Rectangle 8"/>
            <p:cNvSpPr>
              <a:spLocks noChangeArrowheads="1"/>
            </p:cNvSpPr>
            <p:nvPr/>
          </p:nvSpPr>
          <p:spPr bwMode="auto">
            <a:xfrm>
              <a:off x="480" y="2880"/>
              <a:ext cx="5040" cy="288"/>
            </a:xfrm>
            <a:prstGeom prst="rect">
              <a:avLst/>
            </a:prstGeom>
            <a:gradFill rotWithShape="0">
              <a:gsLst>
                <a:gs pos="0">
                  <a:srgbClr val="BBBBFF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4" name="Rectangle 9"/>
            <p:cNvSpPr>
              <a:spLocks noChangeArrowheads="1"/>
            </p:cNvSpPr>
            <p:nvPr/>
          </p:nvSpPr>
          <p:spPr bwMode="auto">
            <a:xfrm>
              <a:off x="480" y="3600"/>
              <a:ext cx="5040" cy="432"/>
            </a:xfrm>
            <a:prstGeom prst="rect">
              <a:avLst/>
            </a:prstGeom>
            <a:gradFill rotWithShape="0">
              <a:gsLst>
                <a:gs pos="0">
                  <a:srgbClr val="BBBBFF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5" name="Rectangle 10"/>
            <p:cNvSpPr>
              <a:spLocks noChangeArrowheads="1"/>
            </p:cNvSpPr>
            <p:nvPr/>
          </p:nvSpPr>
          <p:spPr bwMode="auto">
            <a:xfrm>
              <a:off x="480" y="1344"/>
              <a:ext cx="5040" cy="480"/>
            </a:xfrm>
            <a:prstGeom prst="rect">
              <a:avLst/>
            </a:prstGeom>
            <a:gradFill rotWithShape="0">
              <a:gsLst>
                <a:gs pos="0">
                  <a:srgbClr val="BBBBFF"/>
                </a:gs>
                <a:gs pos="100000">
                  <a:srgbClr val="FFFF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1276" name="Text Box 11"/>
            <p:cNvSpPr txBox="1">
              <a:spLocks noChangeArrowheads="1"/>
            </p:cNvSpPr>
            <p:nvPr/>
          </p:nvSpPr>
          <p:spPr bwMode="auto">
            <a:xfrm>
              <a:off x="624" y="1356"/>
              <a:ext cx="5136" cy="28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2016125" eaLnBrk="0" hangingPunct="0">
                <a:spcBef>
                  <a:spcPct val="45000"/>
                </a:spcBef>
                <a:tabLst>
                  <a:tab pos="3238500" algn="l"/>
                </a:tabLst>
              </a:pPr>
              <a:r>
                <a:rPr lang="es-ES" sz="2000" b="1">
                  <a:latin typeface="AvantGarde Bk BT" pitchFamily="34" charset="0"/>
                </a:rPr>
                <a:t>Fino / Manzanilla</a:t>
              </a:r>
              <a:r>
                <a:rPr lang="es-ES" sz="2000">
                  <a:latin typeface="AvantGarde Bk BT" pitchFamily="34" charset="0"/>
                </a:rPr>
                <a:t> 	all kinds of </a:t>
              </a:r>
              <a:r>
                <a:rPr lang="es-ES" sz="2000" i="1">
                  <a:latin typeface="AvantGarde Bk BT" pitchFamily="34" charset="0"/>
                </a:rPr>
                <a:t>“tapas”</a:t>
              </a:r>
              <a:r>
                <a:rPr lang="es-ES" sz="2000">
                  <a:latin typeface="AvantGarde Bk BT" pitchFamily="34" charset="0"/>
                </a:rPr>
                <a:t>, seafood, white fish 	and mild cheese.  </a:t>
              </a:r>
            </a:p>
            <a:p>
              <a:pPr defTabSz="2016125" eaLnBrk="0" hangingPunct="0">
                <a:spcBef>
                  <a:spcPct val="45000"/>
                </a:spcBef>
                <a:tabLst>
                  <a:tab pos="3238500" algn="l"/>
                </a:tabLst>
              </a:pPr>
              <a:r>
                <a:rPr lang="es-ES" sz="2000" b="1">
                  <a:latin typeface="AvantGarde Bk BT" pitchFamily="34" charset="0"/>
                </a:rPr>
                <a:t>Amontillado </a:t>
              </a:r>
              <a:r>
                <a:rPr lang="es-ES" sz="2000">
                  <a:latin typeface="AvantGarde Bk BT" pitchFamily="34" charset="0"/>
                </a:rPr>
                <a:t>	soups and consommes, white meat, 	blue fish and cured cheese. </a:t>
              </a:r>
            </a:p>
            <a:p>
              <a:pPr defTabSz="2016125" eaLnBrk="0" hangingPunct="0">
                <a:spcBef>
                  <a:spcPct val="45000"/>
                </a:spcBef>
                <a:tabLst>
                  <a:tab pos="3238500" algn="l"/>
                </a:tabLst>
              </a:pPr>
              <a:r>
                <a:rPr lang="es-ES" sz="2000" b="1">
                  <a:latin typeface="AvantGarde Bk BT" pitchFamily="34" charset="0"/>
                </a:rPr>
                <a:t>Oloroso  </a:t>
              </a:r>
              <a:r>
                <a:rPr lang="es-ES" sz="2000">
                  <a:latin typeface="AvantGarde Bk BT" pitchFamily="34" charset="0"/>
                </a:rPr>
                <a:t>	poultry, game and red meat; tuna.</a:t>
              </a:r>
            </a:p>
            <a:p>
              <a:pPr defTabSz="2016125" eaLnBrk="0" hangingPunct="0">
                <a:spcBef>
                  <a:spcPct val="45000"/>
                </a:spcBef>
                <a:tabLst>
                  <a:tab pos="3238500" algn="l"/>
                </a:tabLst>
              </a:pPr>
              <a:r>
                <a:rPr lang="es-ES" sz="2000" b="1">
                  <a:latin typeface="AvantGarde Bk BT" pitchFamily="34" charset="0"/>
                </a:rPr>
                <a:t>Medium</a:t>
              </a:r>
              <a:r>
                <a:rPr lang="es-ES" sz="2000">
                  <a:latin typeface="AvantGarde Bk BT" pitchFamily="34" charset="0"/>
                </a:rPr>
                <a:t> (slightly chilled) 	patés and quiches. </a:t>
              </a:r>
            </a:p>
            <a:p>
              <a:pPr defTabSz="2016125" eaLnBrk="0" hangingPunct="0">
                <a:lnSpc>
                  <a:spcPct val="120000"/>
                </a:lnSpc>
                <a:spcBef>
                  <a:spcPct val="45000"/>
                </a:spcBef>
                <a:tabLst>
                  <a:tab pos="3238500" algn="l"/>
                </a:tabLst>
              </a:pPr>
              <a:r>
                <a:rPr lang="es-ES" sz="2000" b="1">
                  <a:latin typeface="AvantGarde Bk BT" pitchFamily="34" charset="0"/>
                </a:rPr>
                <a:t>Pale Cream</a:t>
              </a:r>
              <a:r>
                <a:rPr lang="es-ES" sz="2000">
                  <a:latin typeface="AvantGarde Bk BT" pitchFamily="34" charset="0"/>
                </a:rPr>
                <a:t> (cold)	foie-gras and fresh fruit.  </a:t>
              </a:r>
            </a:p>
            <a:p>
              <a:pPr defTabSz="2016125" eaLnBrk="0" hangingPunct="0">
                <a:spcBef>
                  <a:spcPct val="45000"/>
                </a:spcBef>
                <a:tabLst>
                  <a:tab pos="3238500" algn="l"/>
                </a:tabLst>
              </a:pPr>
              <a:r>
                <a:rPr lang="es-ES" sz="2000" b="1">
                  <a:latin typeface="AvantGarde Bk BT" pitchFamily="34" charset="0"/>
                </a:rPr>
                <a:t>Cream </a:t>
              </a:r>
              <a:r>
                <a:rPr lang="es-ES" sz="2000">
                  <a:latin typeface="AvantGarde Bk BT" pitchFamily="34" charset="0"/>
                </a:rPr>
                <a:t>	desserts (also a great aperitif served 	on ice!). </a:t>
              </a:r>
            </a:p>
            <a:p>
              <a:pPr defTabSz="2016125" eaLnBrk="0" hangingPunct="0">
                <a:spcBef>
                  <a:spcPct val="45000"/>
                </a:spcBef>
                <a:tabLst>
                  <a:tab pos="3238500" algn="l"/>
                </a:tabLst>
              </a:pPr>
              <a:r>
                <a:rPr lang="es-ES" sz="2000" b="1">
                  <a:latin typeface="AvantGarde Bk BT" pitchFamily="34" charset="0"/>
                </a:rPr>
                <a:t>Pedro Ximénez</a:t>
              </a:r>
              <a:r>
                <a:rPr lang="es-ES" sz="2000">
                  <a:latin typeface="AvantGarde Bk BT" pitchFamily="34" charset="0"/>
                </a:rPr>
                <a:t> 	deserts, ice creams and blue cheese.</a:t>
              </a:r>
            </a:p>
            <a:p>
              <a:pPr defTabSz="2016125" eaLnBrk="0" hangingPunct="0">
                <a:spcBef>
                  <a:spcPct val="45000"/>
                </a:spcBef>
                <a:tabLst>
                  <a:tab pos="3238500" algn="l"/>
                </a:tabLst>
              </a:pPr>
              <a:endParaRPr lang="es-ES" sz="2000">
                <a:latin typeface="AvantGarde Bk BT" pitchFamily="34" charset="0"/>
              </a:endParaRPr>
            </a:p>
          </p:txBody>
        </p:sp>
      </p:grpSp>
      <p:sp>
        <p:nvSpPr>
          <p:cNvPr id="11271" name="Text Box 12"/>
          <p:cNvSpPr txBox="1">
            <a:spLocks noChangeArrowheads="1"/>
          </p:cNvSpPr>
          <p:nvPr/>
        </p:nvSpPr>
        <p:spPr bwMode="auto">
          <a:xfrm>
            <a:off x="673100" y="76200"/>
            <a:ext cx="2074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enjoying sherry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84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379095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83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1981200"/>
            <a:ext cx="5791200" cy="400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folHlink"/>
            </a:outerShdw>
          </a:effectLst>
        </p:spPr>
      </p:pic>
      <p:sp>
        <p:nvSpPr>
          <p:cNvPr id="12293" name="Text Box 3"/>
          <p:cNvSpPr txBox="1">
            <a:spLocks noChangeArrowheads="1"/>
          </p:cNvSpPr>
          <p:nvPr/>
        </p:nvSpPr>
        <p:spPr bwMode="auto">
          <a:xfrm>
            <a:off x="685800" y="744538"/>
            <a:ext cx="32893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Dry styles of Sherry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571" name="Rectangle 11"/>
          <p:cNvSpPr>
            <a:spLocks noChangeArrowheads="1"/>
          </p:cNvSpPr>
          <p:nvPr/>
        </p:nvSpPr>
        <p:spPr bwMode="auto">
          <a:xfrm>
            <a:off x="3587750" y="1492250"/>
            <a:ext cx="187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 marL="198438" indent="-198438" algn="ctr" defTabSz="762000" eaLnBrk="0" hangingPunct="0">
              <a:spcBef>
                <a:spcPct val="50000"/>
              </a:spcBef>
              <a:defRPr/>
            </a:pPr>
            <a:r>
              <a:rPr lang="es-ES_tradnl" sz="1800" b="1">
                <a:latin typeface="AvantGarde Bk BT" pitchFamily="34" charset="0"/>
              </a:rPr>
              <a:t>AMONTILLADO</a:t>
            </a:r>
          </a:p>
        </p:txBody>
      </p:sp>
      <p:sp>
        <p:nvSpPr>
          <p:cNvPr id="66573" name="Rectangle 13"/>
          <p:cNvSpPr>
            <a:spLocks noChangeArrowheads="1"/>
          </p:cNvSpPr>
          <p:nvPr/>
        </p:nvSpPr>
        <p:spPr bwMode="auto">
          <a:xfrm>
            <a:off x="925513" y="4800600"/>
            <a:ext cx="732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 marL="198438" indent="-198438" algn="ctr" defTabSz="762000" eaLnBrk="0" hangingPunct="0">
              <a:spcBef>
                <a:spcPct val="50000"/>
              </a:spcBef>
              <a:defRPr/>
            </a:pPr>
            <a:r>
              <a:rPr lang="es-ES_tradnl" sz="1800" b="1">
                <a:latin typeface="AvantGarde Bk BT" pitchFamily="34" charset="0"/>
              </a:rPr>
              <a:t>BIOLOGICAL AGEING</a:t>
            </a:r>
            <a:r>
              <a:rPr lang="es-ES_tradnl" sz="1800">
                <a:latin typeface="AvantGarde Bk BT" pitchFamily="34" charset="0"/>
              </a:rPr>
              <a:t>…………………...……….</a:t>
            </a:r>
            <a:r>
              <a:rPr lang="es-ES_tradnl" sz="1800" b="1">
                <a:latin typeface="AvantGarde Bk BT" pitchFamily="34" charset="0"/>
              </a:rPr>
              <a:t>OXIDATIVE AGEING</a:t>
            </a:r>
            <a:endParaRPr lang="es-ES_tradnl" sz="1800">
              <a:latin typeface="AvantGarde Bk BT" pitchFamily="34" charset="0"/>
            </a:endParaRPr>
          </a:p>
        </p:txBody>
      </p:sp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5394325" y="1295400"/>
            <a:ext cx="2038350" cy="685800"/>
            <a:chOff x="3398" y="816"/>
            <a:chExt cx="1284" cy="432"/>
          </a:xfrm>
        </p:grpSpPr>
        <p:sp>
          <p:nvSpPr>
            <p:cNvPr id="66572" name="Rectangle 12"/>
            <p:cNvSpPr>
              <a:spLocks noChangeArrowheads="1"/>
            </p:cNvSpPr>
            <p:nvPr/>
          </p:nvSpPr>
          <p:spPr bwMode="auto">
            <a:xfrm>
              <a:off x="3577" y="816"/>
              <a:ext cx="8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pPr marL="198438" indent="-198438" algn="ctr" defTabSz="762000" eaLnBrk="0" hangingPunct="0">
                <a:spcBef>
                  <a:spcPct val="50000"/>
                </a:spcBef>
                <a:defRPr/>
              </a:pPr>
              <a:r>
                <a:rPr lang="es-ES_tradnl" sz="1800" b="1">
                  <a:latin typeface="AvantGarde Bk BT" pitchFamily="34" charset="0"/>
                </a:rPr>
                <a:t>OLOROSO</a:t>
              </a:r>
            </a:p>
          </p:txBody>
        </p:sp>
        <p:sp>
          <p:nvSpPr>
            <p:cNvPr id="66574" name="Rectangle 14"/>
            <p:cNvSpPr>
              <a:spLocks noChangeArrowheads="1"/>
            </p:cNvSpPr>
            <p:nvPr/>
          </p:nvSpPr>
          <p:spPr bwMode="auto">
            <a:xfrm>
              <a:off x="3398" y="1017"/>
              <a:ext cx="128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pPr marL="198438" indent="-198438" algn="ctr" defTabSz="762000" eaLnBrk="0" hangingPunct="0">
                <a:spcBef>
                  <a:spcPct val="50000"/>
                </a:spcBef>
                <a:defRPr/>
              </a:pPr>
              <a:r>
                <a:rPr lang="es-ES_tradnl" sz="1800" b="1">
                  <a:latin typeface="AvantGarde Bk BT" pitchFamily="34" charset="0"/>
                </a:rPr>
                <a:t>PALO CORTADO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1851025" y="1268413"/>
            <a:ext cx="1682750" cy="685800"/>
            <a:chOff x="1167" y="816"/>
            <a:chExt cx="1060" cy="432"/>
          </a:xfrm>
        </p:grpSpPr>
        <p:sp>
          <p:nvSpPr>
            <p:cNvPr id="66575" name="Rectangle 15"/>
            <p:cNvSpPr>
              <a:spLocks noChangeArrowheads="1"/>
            </p:cNvSpPr>
            <p:nvPr/>
          </p:nvSpPr>
          <p:spPr bwMode="auto">
            <a:xfrm>
              <a:off x="1423" y="816"/>
              <a:ext cx="4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pPr marL="198438" indent="-198438" algn="ctr" defTabSz="762000" eaLnBrk="0" hangingPunct="0">
                <a:spcBef>
                  <a:spcPct val="50000"/>
                </a:spcBef>
                <a:defRPr/>
              </a:pPr>
              <a:r>
                <a:rPr lang="es-ES_tradnl" sz="1800" b="1">
                  <a:latin typeface="AvantGarde Bk BT" pitchFamily="34" charset="0"/>
                </a:rPr>
                <a:t>FINO</a:t>
              </a:r>
            </a:p>
          </p:txBody>
        </p:sp>
        <p:sp>
          <p:nvSpPr>
            <p:cNvPr id="66576" name="Rectangle 16"/>
            <p:cNvSpPr>
              <a:spLocks noChangeArrowheads="1"/>
            </p:cNvSpPr>
            <p:nvPr/>
          </p:nvSpPr>
          <p:spPr bwMode="auto">
            <a:xfrm>
              <a:off x="1167" y="1017"/>
              <a:ext cx="106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wrap="none" lIns="92075" tIns="46038" rIns="92075" bIns="46038">
              <a:spAutoFit/>
            </a:bodyPr>
            <a:lstStyle/>
            <a:p>
              <a:pPr marL="198438" indent="-198438" algn="ctr" defTabSz="762000" eaLnBrk="0" hangingPunct="0">
                <a:spcBef>
                  <a:spcPct val="50000"/>
                </a:spcBef>
                <a:defRPr/>
              </a:pPr>
              <a:r>
                <a:rPr lang="es-ES_tradnl" sz="1800" b="1">
                  <a:latin typeface="AvantGarde Bk BT" pitchFamily="34" charset="0"/>
                </a:rPr>
                <a:t>MANZANILLA</a:t>
              </a:r>
            </a:p>
          </p:txBody>
        </p:sp>
      </p:grpSp>
      <p:sp>
        <p:nvSpPr>
          <p:cNvPr id="12298" name="Text Box 26"/>
          <p:cNvSpPr txBox="1">
            <a:spLocks noChangeArrowheads="1"/>
          </p:cNvSpPr>
          <p:nvPr/>
        </p:nvSpPr>
        <p:spPr bwMode="auto">
          <a:xfrm>
            <a:off x="673100" y="76200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The diversity of Sherry wines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1" grpId="0" autoUpdateAnimBg="0"/>
      <p:bldP spid="66573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79095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ext Box 3"/>
          <p:cNvSpPr txBox="1">
            <a:spLocks noChangeArrowheads="1"/>
          </p:cNvSpPr>
          <p:nvPr/>
        </p:nvSpPr>
        <p:spPr bwMode="auto">
          <a:xfrm>
            <a:off x="685800" y="744538"/>
            <a:ext cx="25622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Manzanilla fina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317" name="Text Box 9"/>
          <p:cNvSpPr txBox="1">
            <a:spLocks noChangeArrowheads="1"/>
          </p:cNvSpPr>
          <p:nvPr/>
        </p:nvSpPr>
        <p:spPr bwMode="auto">
          <a:xfrm>
            <a:off x="673100" y="76200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The diversity of Sherry wines</a:t>
            </a:r>
          </a:p>
        </p:txBody>
      </p:sp>
      <p:sp>
        <p:nvSpPr>
          <p:cNvPr id="143370" name="Rectangle 10"/>
          <p:cNvSpPr>
            <a:spLocks noChangeArrowheads="1"/>
          </p:cNvSpPr>
          <p:nvPr/>
        </p:nvSpPr>
        <p:spPr bwMode="auto">
          <a:xfrm>
            <a:off x="1184275" y="4191000"/>
            <a:ext cx="4432300" cy="1905000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rgbClr val="FFFF99">
                  <a:gamma/>
                  <a:tint val="3372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C0C0C0"/>
            </a:outerShdw>
          </a:effectLst>
        </p:spPr>
        <p:txBody>
          <a:bodyPr lIns="92075" tIns="46038" rIns="92075" bIns="46038">
            <a:spAutoFit/>
          </a:bodyPr>
          <a:lstStyle/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Alcohol content between 15 and 17% vol.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Less than 1 gram of sugar per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Total acidity (tartaric) &lt;3,5 grams /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Volatile acidity (acetic) &lt;0,2 grams /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Very low level of glycerine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85800" y="685800"/>
            <a:ext cx="8458200" cy="5791200"/>
            <a:chOff x="432" y="384"/>
            <a:chExt cx="5328" cy="3648"/>
          </a:xfrm>
        </p:grpSpPr>
        <p:sp>
          <p:nvSpPr>
            <p:cNvPr id="13321" name="Rectangle 13"/>
            <p:cNvSpPr>
              <a:spLocks noChangeArrowheads="1"/>
            </p:cNvSpPr>
            <p:nvPr/>
          </p:nvSpPr>
          <p:spPr bwMode="auto">
            <a:xfrm>
              <a:off x="3648" y="384"/>
              <a:ext cx="2112" cy="36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3322" name="Rectangle 14"/>
            <p:cNvSpPr>
              <a:spLocks noChangeArrowheads="1"/>
            </p:cNvSpPr>
            <p:nvPr/>
          </p:nvSpPr>
          <p:spPr bwMode="auto">
            <a:xfrm>
              <a:off x="432" y="806"/>
              <a:ext cx="3264" cy="17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marL="381000" indent="-381000" defTabSz="762000" eaLnBrk="0" hangingPunct="0"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endParaRPr lang="es-ES_tradnl" sz="500">
                <a:latin typeface="AvantGarde Bk BT" pitchFamily="34" charset="0"/>
              </a:endParaRPr>
            </a:p>
            <a:p>
              <a:pPr marL="381000" indent="-381000" defTabSz="762000" eaLnBrk="0" hangingPunct="0">
                <a:spcBef>
                  <a:spcPct val="2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Very </a:t>
              </a:r>
              <a:r>
                <a:rPr lang="es-ES_tradnl" sz="2200" b="1">
                  <a:latin typeface="AvantGarde Bk BT" pitchFamily="34" charset="0"/>
                </a:rPr>
                <a:t>pale</a:t>
              </a:r>
              <a:r>
                <a:rPr lang="es-ES_tradnl" sz="2200">
                  <a:latin typeface="AvantGarde Bk BT" pitchFamily="34" charset="0"/>
                </a:rPr>
                <a:t>, straw yellow colour.</a:t>
              </a:r>
              <a:endParaRPr lang="es-ES_tradnl" sz="2200" b="1">
                <a:latin typeface="AvantGarde Bk BT" pitchFamily="34" charset="0"/>
              </a:endParaRPr>
            </a:p>
            <a:p>
              <a:pPr marL="381000" indent="-381000" defTabSz="762000" eaLnBrk="0" hangingPunct="0"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 b="1">
                  <a:latin typeface="AvantGarde Bk BT" pitchFamily="34" charset="0"/>
                </a:rPr>
                <a:t>Pungent</a:t>
              </a:r>
              <a:r>
                <a:rPr lang="es-ES_tradnl" sz="2200">
                  <a:latin typeface="AvantGarde Bk BT" pitchFamily="34" charset="0"/>
                </a:rPr>
                <a:t>, yeasty nose with hints of almonds and camomile.</a:t>
              </a:r>
            </a:p>
            <a:p>
              <a:pPr marL="381000" indent="-381000" defTabSz="762000" eaLnBrk="0" hangingPunct="0"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 b="1">
                  <a:latin typeface="AvantGarde Bk BT" pitchFamily="34" charset="0"/>
                </a:rPr>
                <a:t>Dry, </a:t>
              </a:r>
              <a:r>
                <a:rPr lang="es-ES_tradnl" sz="2200">
                  <a:latin typeface="AvantGarde Bk BT" pitchFamily="34" charset="0"/>
                </a:rPr>
                <a:t>fresh, delicate and nicely bitter in the palate, with salty notes.</a:t>
              </a:r>
            </a:p>
            <a:p>
              <a:pPr marL="381000" indent="-381000" defTabSz="762000" eaLnBrk="0" hangingPunct="0"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Very </a:t>
              </a:r>
              <a:r>
                <a:rPr lang="es-ES_tradnl" sz="2200" b="1">
                  <a:latin typeface="AvantGarde Bk BT" pitchFamily="34" charset="0"/>
                </a:rPr>
                <a:t>light</a:t>
              </a:r>
              <a:r>
                <a:rPr lang="es-ES_tradnl" sz="2200">
                  <a:latin typeface="AvantGarde Bk BT" pitchFamily="34" charset="0"/>
                </a:rPr>
                <a:t> overall impression.</a:t>
              </a:r>
            </a:p>
          </p:txBody>
        </p:sp>
        <p:pic>
          <p:nvPicPr>
            <p:cNvPr id="13323" name="Picture 1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88" y="624"/>
              <a:ext cx="1639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320" name="Picture 11" descr="Cherry 2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1863" y="692150"/>
            <a:ext cx="29305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70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79095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685800" y="744538"/>
            <a:ext cx="8778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Fino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2213" name="Rectangle 5"/>
          <p:cNvSpPr>
            <a:spLocks noChangeArrowheads="1"/>
          </p:cNvSpPr>
          <p:nvPr/>
        </p:nvSpPr>
        <p:spPr bwMode="auto">
          <a:xfrm>
            <a:off x="1184275" y="4191000"/>
            <a:ext cx="4432300" cy="1905000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rgbClr val="FFFF99">
                  <a:gamma/>
                  <a:tint val="3372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C0C0C0"/>
            </a:outerShdw>
          </a:effectLst>
        </p:spPr>
        <p:txBody>
          <a:bodyPr lIns="92075" tIns="46038" rIns="92075" bIns="46038">
            <a:spAutoFit/>
          </a:bodyPr>
          <a:lstStyle/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Alcohol content between 15 and 17% vol.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Less than 1 gram of sugar per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Total acidity (tartaric) &lt;3,5 grams /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Volatile acidity (acetic) &lt;0,2 grams /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Very low level of glycerine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5800" y="76200"/>
            <a:ext cx="8458200" cy="6400800"/>
            <a:chOff x="432" y="0"/>
            <a:chExt cx="5328" cy="4032"/>
          </a:xfrm>
        </p:grpSpPr>
        <p:sp>
          <p:nvSpPr>
            <p:cNvPr id="14345" name="Rectangle 7"/>
            <p:cNvSpPr>
              <a:spLocks noChangeArrowheads="1"/>
            </p:cNvSpPr>
            <p:nvPr/>
          </p:nvSpPr>
          <p:spPr bwMode="auto">
            <a:xfrm>
              <a:off x="432" y="854"/>
              <a:ext cx="3456" cy="1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marL="381000" indent="-381000" defTabSz="762000" eaLnBrk="0" hangingPunct="0"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Aged exclusively through biological ageing (evolution under</a:t>
              </a:r>
              <a:r>
                <a:rPr lang="es-ES_tradnl" sz="2200" b="1">
                  <a:latin typeface="AvantGarde Bk BT" pitchFamily="34" charset="0"/>
                </a:rPr>
                <a:t> flor</a:t>
              </a:r>
              <a:r>
                <a:rPr lang="es-ES_tradnl" sz="2200">
                  <a:latin typeface="AvantGarde Bk BT" pitchFamily="34" charset="0"/>
                </a:rPr>
                <a:t>).</a:t>
              </a:r>
              <a:endParaRPr lang="es-ES_tradnl" sz="2200" b="1">
                <a:latin typeface="AvantGarde Bk BT" pitchFamily="34" charset="0"/>
              </a:endParaRPr>
            </a:p>
            <a:p>
              <a:pPr marL="381000" indent="-381000" defTabSz="762000" eaLnBrk="0" hangingPunct="0"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 b="1">
                  <a:latin typeface="AvantGarde Bk BT" pitchFamily="34" charset="0"/>
                </a:rPr>
                <a:t>Pale</a:t>
              </a:r>
              <a:r>
                <a:rPr lang="es-ES_tradnl" sz="2200">
                  <a:latin typeface="AvantGarde Bk BT" pitchFamily="34" charset="0"/>
                </a:rPr>
                <a:t>, straw yellow colour.</a:t>
              </a:r>
              <a:endParaRPr lang="es-ES_tradnl" sz="2200" b="1">
                <a:latin typeface="AvantGarde Bk BT" pitchFamily="34" charset="0"/>
              </a:endParaRPr>
            </a:p>
            <a:p>
              <a:pPr marL="381000" indent="-381000" defTabSz="762000" eaLnBrk="0" hangingPunct="0"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 b="1">
                  <a:latin typeface="AvantGarde Bk BT" pitchFamily="34" charset="0"/>
                </a:rPr>
                <a:t>Pungent</a:t>
              </a:r>
              <a:r>
                <a:rPr lang="es-ES_tradnl" sz="2200">
                  <a:latin typeface="AvantGarde Bk BT" pitchFamily="34" charset="0"/>
                </a:rPr>
                <a:t> nose, with hints of yeasts  (fresh dough) and dry fruits (almonds).</a:t>
              </a:r>
            </a:p>
            <a:p>
              <a:pPr marL="381000" indent="-381000" defTabSz="762000" eaLnBrk="0" hangingPunct="0"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 b="1">
                  <a:latin typeface="AvantGarde Bk BT" pitchFamily="34" charset="0"/>
                </a:rPr>
                <a:t>Dry</a:t>
              </a:r>
              <a:r>
                <a:rPr lang="es-ES_tradnl" sz="2200">
                  <a:latin typeface="AvantGarde Bk BT" pitchFamily="34" charset="0"/>
                </a:rPr>
                <a:t>, light, delicate taste.</a:t>
              </a:r>
              <a:endParaRPr lang="es-ES_tradnl" sz="2200" b="1">
                <a:latin typeface="AvantGarde Bk BT" pitchFamily="34" charset="0"/>
              </a:endParaRPr>
            </a:p>
          </p:txBody>
        </p:sp>
        <p:grpSp>
          <p:nvGrpSpPr>
            <p:cNvPr id="14346" name="Group 8"/>
            <p:cNvGrpSpPr>
              <a:grpSpLocks/>
            </p:cNvGrpSpPr>
            <p:nvPr/>
          </p:nvGrpSpPr>
          <p:grpSpPr bwMode="auto">
            <a:xfrm>
              <a:off x="3696" y="0"/>
              <a:ext cx="2064" cy="4032"/>
              <a:chOff x="3696" y="0"/>
              <a:chExt cx="2064" cy="4032"/>
            </a:xfrm>
          </p:grpSpPr>
          <p:sp>
            <p:nvSpPr>
              <p:cNvPr id="14347" name="Rectangle 9"/>
              <p:cNvSpPr>
                <a:spLocks noChangeArrowheads="1"/>
              </p:cNvSpPr>
              <p:nvPr/>
            </p:nvSpPr>
            <p:spPr bwMode="auto">
              <a:xfrm>
                <a:off x="3696" y="0"/>
                <a:ext cx="2064" cy="403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pic>
            <p:nvPicPr>
              <p:cNvPr id="14348" name="Picture 10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88" y="624"/>
                <a:ext cx="1639" cy="3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4343" name="Text Box 11"/>
          <p:cNvSpPr txBox="1">
            <a:spLocks noChangeArrowheads="1"/>
          </p:cNvSpPr>
          <p:nvPr/>
        </p:nvSpPr>
        <p:spPr bwMode="auto">
          <a:xfrm>
            <a:off x="673100" y="76200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The diversity of Sherry wines</a:t>
            </a:r>
          </a:p>
        </p:txBody>
      </p:sp>
      <p:pic>
        <p:nvPicPr>
          <p:cNvPr id="14344" name="Picture 12" descr="Squid 1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765175"/>
            <a:ext cx="3024188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2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213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79095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685800" y="744538"/>
            <a:ext cx="204628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Amontillado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7269" name="Rectangle 5"/>
          <p:cNvSpPr>
            <a:spLocks noChangeArrowheads="1"/>
          </p:cNvSpPr>
          <p:nvPr/>
        </p:nvSpPr>
        <p:spPr bwMode="auto">
          <a:xfrm>
            <a:off x="1219200" y="4508500"/>
            <a:ext cx="4773613" cy="1341438"/>
          </a:xfrm>
          <a:prstGeom prst="rect">
            <a:avLst/>
          </a:prstGeom>
          <a:gradFill rotWithShape="0">
            <a:gsLst>
              <a:gs pos="0">
                <a:srgbClr val="E07000"/>
              </a:gs>
              <a:gs pos="100000">
                <a:srgbClr val="E07000">
                  <a:gamma/>
                  <a:tint val="3372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C0C0C0"/>
            </a:outerShdw>
          </a:effectLst>
        </p:spPr>
        <p:txBody>
          <a:bodyPr lIns="92075" tIns="46038" rIns="92075" bIns="46038">
            <a:spAutoFit/>
          </a:bodyPr>
          <a:lstStyle/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Alcoholic content between 16 and 22% vol..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Less than 5 grms. of sugar per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Total acidity (tartaric) &lt;5 grams /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Volatile acidity (acetic) &lt;0,8 grams / litro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62000" y="685800"/>
            <a:ext cx="8382000" cy="5791200"/>
            <a:chOff x="480" y="384"/>
            <a:chExt cx="5280" cy="3648"/>
          </a:xfrm>
        </p:grpSpPr>
        <p:sp>
          <p:nvSpPr>
            <p:cNvPr id="15370" name="Rectangle 7"/>
            <p:cNvSpPr>
              <a:spLocks noChangeArrowheads="1"/>
            </p:cNvSpPr>
            <p:nvPr/>
          </p:nvSpPr>
          <p:spPr bwMode="auto">
            <a:xfrm>
              <a:off x="3648" y="384"/>
              <a:ext cx="2112" cy="36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5371" name="Rectangle 8"/>
            <p:cNvSpPr>
              <a:spLocks noChangeArrowheads="1"/>
            </p:cNvSpPr>
            <p:nvPr/>
          </p:nvSpPr>
          <p:spPr bwMode="auto">
            <a:xfrm>
              <a:off x="480" y="864"/>
              <a:ext cx="3360" cy="1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marL="381000" indent="-381000" defTabSz="762000" eaLnBrk="0" hangingPunct="0"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Partially aged with flor: both biological and oxidative ageing.</a:t>
              </a:r>
            </a:p>
            <a:p>
              <a:pPr marL="381000" indent="-381000" defTabSz="762000" eaLnBrk="0" hangingPunct="0"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 b="1">
                  <a:latin typeface="AvantGarde Bk BT" pitchFamily="34" charset="0"/>
                </a:rPr>
                <a:t>Amber </a:t>
              </a:r>
              <a:r>
                <a:rPr lang="es-ES_tradnl" sz="2200">
                  <a:latin typeface="AvantGarde Bk BT" pitchFamily="34" charset="0"/>
                </a:rPr>
                <a:t>to pale mahogany colour.</a:t>
              </a:r>
              <a:endParaRPr lang="es-ES_tradnl" sz="2200" b="1">
                <a:latin typeface="AvantGarde Bk BT" pitchFamily="34" charset="0"/>
              </a:endParaRPr>
            </a:p>
            <a:p>
              <a:pPr marL="381000" indent="-381000" defTabSz="762000" eaLnBrk="0" hangingPunct="0"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Slightly pungent, with a deep, complex, </a:t>
              </a:r>
              <a:r>
                <a:rPr lang="es-ES_tradnl" sz="2200" b="1">
                  <a:latin typeface="AvantGarde Bk BT" pitchFamily="34" charset="0"/>
                </a:rPr>
                <a:t>nutty</a:t>
              </a:r>
              <a:r>
                <a:rPr lang="es-ES_tradnl" sz="2200">
                  <a:latin typeface="AvantGarde Bk BT" pitchFamily="34" charset="0"/>
                </a:rPr>
                <a:t> nose.</a:t>
              </a:r>
            </a:p>
            <a:p>
              <a:pPr marL="381000" indent="-381000" defTabSz="762000" eaLnBrk="0" hangingPunct="0"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Light and smooth, round in the palate, with a long after-taste.</a:t>
              </a:r>
            </a:p>
          </p:txBody>
        </p:sp>
        <p:pic>
          <p:nvPicPr>
            <p:cNvPr id="15363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88" y="624"/>
              <a:ext cx="1632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5368" name="Text Box 10"/>
          <p:cNvSpPr txBox="1">
            <a:spLocks noChangeArrowheads="1"/>
          </p:cNvSpPr>
          <p:nvPr/>
        </p:nvSpPr>
        <p:spPr bwMode="auto">
          <a:xfrm>
            <a:off x="673100" y="76200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The diversity of Sherry wines</a:t>
            </a:r>
          </a:p>
        </p:txBody>
      </p:sp>
      <p:pic>
        <p:nvPicPr>
          <p:cNvPr id="15369" name="Picture 11" descr="Sweetbreads 2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888" y="692150"/>
            <a:ext cx="2833687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269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38" y="0"/>
            <a:ext cx="392906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Object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8"/>
          <p:cNvSpPr txBox="1">
            <a:spLocks noChangeArrowheads="1"/>
          </p:cNvSpPr>
          <p:nvPr/>
        </p:nvSpPr>
        <p:spPr bwMode="auto">
          <a:xfrm>
            <a:off x="673100" y="76200"/>
            <a:ext cx="262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a very special origin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57200" y="1371600"/>
            <a:ext cx="4572000" cy="4800600"/>
            <a:chOff x="288" y="864"/>
            <a:chExt cx="2880" cy="3024"/>
          </a:xfrm>
        </p:grpSpPr>
        <p:sp>
          <p:nvSpPr>
            <p:cNvPr id="25618" name="Rectangle 17"/>
            <p:cNvSpPr>
              <a:spLocks noChangeArrowheads="1"/>
            </p:cNvSpPr>
            <p:nvPr/>
          </p:nvSpPr>
          <p:spPr bwMode="auto">
            <a:xfrm>
              <a:off x="288" y="864"/>
              <a:ext cx="2880" cy="302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3075" name="Object 1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0" y="1008"/>
              <a:ext cx="2016" cy="27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/>
              </a:outerShdw>
            </a:effectLst>
          </p:spPr>
        </p:pic>
      </p:grpSp>
      <p:sp>
        <p:nvSpPr>
          <p:cNvPr id="25606" name="Text Box 19"/>
          <p:cNvSpPr txBox="1">
            <a:spLocks noChangeArrowheads="1"/>
          </p:cNvSpPr>
          <p:nvPr/>
        </p:nvSpPr>
        <p:spPr bwMode="auto">
          <a:xfrm>
            <a:off x="685800" y="762000"/>
            <a:ext cx="432276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The origin of Sherry wines</a:t>
            </a:r>
            <a:endParaRPr lang="es-ES" sz="2800">
              <a:solidFill>
                <a:srgbClr val="E88A00"/>
              </a:solidFill>
              <a:latin typeface="AvantGarde Bk BT" pitchFamily="34" charset="0"/>
            </a:endParaRPr>
          </a:p>
        </p:txBody>
      </p:sp>
      <p:sp>
        <p:nvSpPr>
          <p:cNvPr id="147477" name="Text Box 21"/>
          <p:cNvSpPr txBox="1">
            <a:spLocks noChangeArrowheads="1"/>
          </p:cNvSpPr>
          <p:nvPr/>
        </p:nvSpPr>
        <p:spPr bwMode="auto">
          <a:xfrm>
            <a:off x="4495800" y="4419600"/>
            <a:ext cx="4338638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eaLnBrk="0" hangingPunct="0">
              <a:lnSpc>
                <a:spcPct val="110000"/>
              </a:lnSpc>
              <a:spcBef>
                <a:spcPct val="50000"/>
              </a:spcBef>
              <a:buClr>
                <a:srgbClr val="9999FF"/>
              </a:buClr>
              <a:buFontTx/>
              <a:buChar char="•"/>
            </a:pPr>
            <a:endParaRPr lang="es-ES_tradnl" sz="2000">
              <a:latin typeface="AvantGarde Bk BT" pitchFamily="34" charset="0"/>
            </a:endParaRPr>
          </a:p>
          <a:p>
            <a:pPr marL="381000" indent="-381000" eaLnBrk="0" hangingPunct="0">
              <a:lnSpc>
                <a:spcPct val="110000"/>
              </a:lnSpc>
              <a:spcBef>
                <a:spcPct val="50000"/>
              </a:spcBef>
              <a:buClr>
                <a:srgbClr val="9999FF"/>
              </a:buClr>
              <a:buFontTx/>
              <a:buChar char="•"/>
            </a:pPr>
            <a:r>
              <a:rPr lang="es-ES_tradnl" sz="2000">
                <a:latin typeface="AvantGarde Bk BT" pitchFamily="34" charset="0"/>
              </a:rPr>
              <a:t>10.500 hectares of vineyard protected by the “Denomination of Origin”.</a:t>
            </a:r>
          </a:p>
        </p:txBody>
      </p: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914400" y="2514600"/>
            <a:ext cx="8001000" cy="2241550"/>
            <a:chOff x="576" y="1584"/>
            <a:chExt cx="5040" cy="1412"/>
          </a:xfrm>
        </p:grpSpPr>
        <p:grpSp>
          <p:nvGrpSpPr>
            <p:cNvPr id="25609" name="Group 23"/>
            <p:cNvGrpSpPr>
              <a:grpSpLocks/>
            </p:cNvGrpSpPr>
            <p:nvPr/>
          </p:nvGrpSpPr>
          <p:grpSpPr bwMode="auto">
            <a:xfrm>
              <a:off x="576" y="1728"/>
              <a:ext cx="1872" cy="1268"/>
              <a:chOff x="576" y="1728"/>
              <a:chExt cx="1872" cy="1268"/>
            </a:xfrm>
          </p:grpSpPr>
          <p:grpSp>
            <p:nvGrpSpPr>
              <p:cNvPr id="25611" name="Group 24"/>
              <p:cNvGrpSpPr>
                <a:grpSpLocks/>
              </p:cNvGrpSpPr>
              <p:nvPr/>
            </p:nvGrpSpPr>
            <p:grpSpPr bwMode="auto">
              <a:xfrm>
                <a:off x="1008" y="1968"/>
                <a:ext cx="768" cy="816"/>
                <a:chOff x="1200" y="1824"/>
                <a:chExt cx="768" cy="816"/>
              </a:xfrm>
            </p:grpSpPr>
            <p:sp>
              <p:nvSpPr>
                <p:cNvPr id="25615" name="Line 25"/>
                <p:cNvSpPr>
                  <a:spLocks noChangeShapeType="1"/>
                </p:cNvSpPr>
                <p:nvPr/>
              </p:nvSpPr>
              <p:spPr bwMode="auto">
                <a:xfrm flipH="1" flipV="1">
                  <a:off x="1200" y="1824"/>
                  <a:ext cx="768" cy="384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16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1632" y="2208"/>
                  <a:ext cx="336" cy="432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617" name="Line 27"/>
                <p:cNvSpPr>
                  <a:spLocks noChangeShapeType="1"/>
                </p:cNvSpPr>
                <p:nvPr/>
              </p:nvSpPr>
              <p:spPr bwMode="auto">
                <a:xfrm flipH="1" flipV="1">
                  <a:off x="1200" y="1824"/>
                  <a:ext cx="432" cy="816"/>
                </a:xfrm>
                <a:prstGeom prst="line">
                  <a:avLst/>
                </a:prstGeom>
                <a:noFill/>
                <a:ln w="38100">
                  <a:solidFill>
                    <a:srgbClr val="000099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25612" name="Text Box 28"/>
              <p:cNvSpPr txBox="1">
                <a:spLocks noChangeArrowheads="1"/>
              </p:cNvSpPr>
              <p:nvPr/>
            </p:nvSpPr>
            <p:spPr bwMode="auto">
              <a:xfrm>
                <a:off x="1776" y="2112"/>
                <a:ext cx="672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100000"/>
                  </a:spcBef>
                  <a:buFont typeface="Tahoma" pitchFamily="34" charset="0"/>
                  <a:buNone/>
                </a:pPr>
                <a:r>
                  <a:rPr lang="es-ES_tradnl" b="1">
                    <a:solidFill>
                      <a:srgbClr val="000099"/>
                    </a:solidFill>
                    <a:latin typeface="AvantGarde Bk BT" pitchFamily="34" charset="0"/>
                  </a:rPr>
                  <a:t>Jerez</a:t>
                </a:r>
              </a:p>
            </p:txBody>
          </p:sp>
          <p:sp>
            <p:nvSpPr>
              <p:cNvPr id="25613" name="Text Box 29"/>
              <p:cNvSpPr txBox="1">
                <a:spLocks noChangeArrowheads="1"/>
              </p:cNvSpPr>
              <p:nvPr/>
            </p:nvSpPr>
            <p:spPr bwMode="auto">
              <a:xfrm>
                <a:off x="1056" y="2736"/>
                <a:ext cx="864" cy="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100000"/>
                  </a:spcBef>
                  <a:buFont typeface="Tahoma" pitchFamily="34" charset="0"/>
                  <a:buNone/>
                </a:pPr>
                <a:r>
                  <a:rPr lang="es-ES_tradnl" sz="2100" b="1">
                    <a:solidFill>
                      <a:srgbClr val="000099"/>
                    </a:solidFill>
                    <a:latin typeface="AvantGarde Bk BT" pitchFamily="34" charset="0"/>
                  </a:rPr>
                  <a:t>El Puerto</a:t>
                </a:r>
              </a:p>
            </p:txBody>
          </p:sp>
          <p:sp>
            <p:nvSpPr>
              <p:cNvPr id="25614" name="Text Box 30"/>
              <p:cNvSpPr txBox="1">
                <a:spLocks noChangeArrowheads="1"/>
              </p:cNvSpPr>
              <p:nvPr/>
            </p:nvSpPr>
            <p:spPr bwMode="auto">
              <a:xfrm>
                <a:off x="576" y="1728"/>
                <a:ext cx="864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100000"/>
                  </a:spcBef>
                  <a:buFont typeface="Tahoma" pitchFamily="34" charset="0"/>
                  <a:buNone/>
                </a:pPr>
                <a:r>
                  <a:rPr lang="es-ES_tradnl" sz="2000" b="1">
                    <a:solidFill>
                      <a:srgbClr val="000099"/>
                    </a:solidFill>
                    <a:latin typeface="AvantGarde Bk BT" pitchFamily="34" charset="0"/>
                  </a:rPr>
                  <a:t>Sanlúcar</a:t>
                </a:r>
              </a:p>
            </p:txBody>
          </p:sp>
        </p:grpSp>
        <p:sp>
          <p:nvSpPr>
            <p:cNvPr id="25610" name="Text Box 31"/>
            <p:cNvSpPr txBox="1">
              <a:spLocks noChangeArrowheads="1"/>
            </p:cNvSpPr>
            <p:nvPr/>
          </p:nvSpPr>
          <p:spPr bwMode="auto">
            <a:xfrm>
              <a:off x="2832" y="1584"/>
              <a:ext cx="2784" cy="1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81000" indent="-381000" eaLnBrk="0" hangingPunct="0">
                <a:spcBef>
                  <a:spcPct val="10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000">
                  <a:latin typeface="AvantGarde Bk BT" pitchFamily="34" charset="0"/>
                </a:rPr>
                <a:t>Demarcated area – the </a:t>
              </a:r>
              <a:r>
                <a:rPr lang="es-ES_tradnl" sz="2000" b="1">
                  <a:latin typeface="AvantGarde Bk BT" pitchFamily="34" charset="0"/>
                </a:rPr>
                <a:t>“Sherry Triangle”</a:t>
              </a:r>
              <a:r>
                <a:rPr lang="es-ES_tradnl" sz="2000">
                  <a:latin typeface="AvantGarde Bk BT" pitchFamily="34" charset="0"/>
                </a:rPr>
                <a:t>:   	    </a:t>
              </a:r>
            </a:p>
            <a:p>
              <a:pPr marL="381000" indent="-381000" eaLnBrk="0" hangingPunct="0">
                <a:lnSpc>
                  <a:spcPct val="110000"/>
                </a:lnSpc>
                <a:spcBef>
                  <a:spcPct val="25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s-ES_tradnl" sz="2000">
                  <a:latin typeface="AvantGarde Bk BT" pitchFamily="34" charset="0"/>
                </a:rPr>
                <a:t>    	-   Jerez de la Frontera</a:t>
              </a:r>
            </a:p>
            <a:p>
              <a:pPr marL="381000" indent="-381000" eaLnBrk="0" hangingPunct="0">
                <a:lnSpc>
                  <a:spcPct val="110000"/>
                </a:lnSpc>
                <a:spcBef>
                  <a:spcPct val="25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s-ES_tradnl" sz="2000">
                  <a:latin typeface="AvantGarde Bk BT" pitchFamily="34" charset="0"/>
                </a:rPr>
                <a:t>      -   El Puerto de Santa María          </a:t>
              </a:r>
            </a:p>
            <a:p>
              <a:pPr marL="381000" indent="-381000" eaLnBrk="0" hangingPunct="0">
                <a:lnSpc>
                  <a:spcPct val="110000"/>
                </a:lnSpc>
                <a:spcBef>
                  <a:spcPct val="25000"/>
                </a:spcBef>
                <a:buClr>
                  <a:schemeClr val="accent2"/>
                </a:buClr>
                <a:buFont typeface="Wingdings" pitchFamily="2" charset="2"/>
                <a:buNone/>
              </a:pPr>
              <a:r>
                <a:rPr lang="es-ES_tradnl" sz="2000">
                  <a:latin typeface="AvantGarde Bk BT" pitchFamily="34" charset="0"/>
                </a:rPr>
                <a:t>	-   Sanlúcar de Barrameda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77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79095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3"/>
          <p:cNvSpPr txBox="1">
            <a:spLocks noChangeArrowheads="1"/>
          </p:cNvSpPr>
          <p:nvPr/>
        </p:nvSpPr>
        <p:spPr bwMode="auto">
          <a:xfrm>
            <a:off x="685800" y="744538"/>
            <a:ext cx="14319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Oloroso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8053" name="Rectangle 5"/>
          <p:cNvSpPr>
            <a:spLocks noChangeArrowheads="1"/>
          </p:cNvSpPr>
          <p:nvPr/>
        </p:nvSpPr>
        <p:spPr bwMode="auto">
          <a:xfrm>
            <a:off x="1143000" y="4572000"/>
            <a:ext cx="4432300" cy="1562100"/>
          </a:xfrm>
          <a:prstGeom prst="rect">
            <a:avLst/>
          </a:prstGeom>
          <a:gradFill rotWithShape="0">
            <a:gsLst>
              <a:gs pos="0">
                <a:srgbClr val="A45200"/>
              </a:gs>
              <a:gs pos="100000">
                <a:srgbClr val="A45200">
                  <a:gamma/>
                  <a:tint val="4000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C0C0C0"/>
            </a:outerShdw>
          </a:effectLst>
        </p:spPr>
        <p:txBody>
          <a:bodyPr lIns="92075" tIns="46038" rIns="92075" bIns="46038">
            <a:spAutoFit/>
          </a:bodyPr>
          <a:lstStyle/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Alcohol content between 17 and 22% vol.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Less than 5 grms. of sugar per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Total acidity (tartaric) &lt;5 grams /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Volatile acidity (acetic) &lt;0,8 grams / litre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62000" y="685800"/>
            <a:ext cx="8382000" cy="5791200"/>
            <a:chOff x="480" y="384"/>
            <a:chExt cx="5280" cy="3648"/>
          </a:xfrm>
        </p:grpSpPr>
        <p:sp>
          <p:nvSpPr>
            <p:cNvPr id="16393" name="Rectangle 7"/>
            <p:cNvSpPr>
              <a:spLocks noChangeArrowheads="1"/>
            </p:cNvSpPr>
            <p:nvPr/>
          </p:nvSpPr>
          <p:spPr bwMode="auto">
            <a:xfrm>
              <a:off x="3648" y="384"/>
              <a:ext cx="2112" cy="36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6394" name="Rectangle 8"/>
            <p:cNvSpPr>
              <a:spLocks noChangeArrowheads="1"/>
            </p:cNvSpPr>
            <p:nvPr/>
          </p:nvSpPr>
          <p:spPr bwMode="auto">
            <a:xfrm>
              <a:off x="480" y="912"/>
              <a:ext cx="3312" cy="1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marL="381000" indent="-381000" defTabSz="762000" eaLnBrk="0" hangingPunct="0"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Exclusively </a:t>
              </a:r>
              <a:r>
                <a:rPr lang="es-ES_tradnl" sz="2200" b="1">
                  <a:latin typeface="AvantGarde Bk BT" pitchFamily="34" charset="0"/>
                </a:rPr>
                <a:t>oxidative</a:t>
              </a:r>
              <a:r>
                <a:rPr lang="es-ES_tradnl" sz="2200">
                  <a:latin typeface="AvantGarde Bk BT" pitchFamily="34" charset="0"/>
                </a:rPr>
                <a:t> ageing.</a:t>
              </a:r>
            </a:p>
            <a:p>
              <a:pPr marL="381000" indent="-381000" defTabSz="762000" eaLnBrk="0" hangingPunct="0"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Intense </a:t>
              </a:r>
              <a:r>
                <a:rPr lang="es-ES_tradnl" sz="2200" b="1">
                  <a:latin typeface="AvantGarde Bk BT" pitchFamily="34" charset="0"/>
                </a:rPr>
                <a:t>mahogany</a:t>
              </a:r>
              <a:r>
                <a:rPr lang="es-ES_tradnl" sz="2200">
                  <a:latin typeface="AvantGarde Bk BT" pitchFamily="34" charset="0"/>
                </a:rPr>
                <a:t> colour, darker as the wine gets older.</a:t>
              </a:r>
            </a:p>
            <a:p>
              <a:pPr marL="381000" indent="-381000" defTabSz="762000" eaLnBrk="0" hangingPunct="0"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Very </a:t>
              </a:r>
              <a:r>
                <a:rPr lang="es-ES_tradnl" sz="2200" b="1">
                  <a:latin typeface="AvantGarde Bk BT" pitchFamily="34" charset="0"/>
                </a:rPr>
                <a:t>deep aromas</a:t>
              </a:r>
              <a:r>
                <a:rPr lang="es-ES_tradnl" sz="2200">
                  <a:latin typeface="AvantGarde Bk BT" pitchFamily="34" charset="0"/>
                </a:rPr>
                <a:t> (oloroso). Warm, round and complex.</a:t>
              </a:r>
            </a:p>
            <a:p>
              <a:pPr marL="381000" indent="-381000" defTabSz="762000" eaLnBrk="0" hangingPunct="0"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 b="1">
                  <a:latin typeface="AvantGarde Bk BT" pitchFamily="34" charset="0"/>
                </a:rPr>
                <a:t>Smooth</a:t>
              </a:r>
              <a:r>
                <a:rPr lang="es-ES_tradnl" sz="2200">
                  <a:latin typeface="AvantGarde Bk BT" pitchFamily="34" charset="0"/>
                </a:rPr>
                <a:t> and full bodied. Glyceric and with a very long after-taste.</a:t>
              </a:r>
            </a:p>
          </p:txBody>
        </p:sp>
        <p:pic>
          <p:nvPicPr>
            <p:cNvPr id="16395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88" y="624"/>
              <a:ext cx="1632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673100" y="76200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The diversity of Sherry wines</a:t>
            </a:r>
          </a:p>
        </p:txBody>
      </p:sp>
      <p:pic>
        <p:nvPicPr>
          <p:cNvPr id="16392" name="Picture 11" descr="Lamb 2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888" y="620713"/>
            <a:ext cx="2855912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3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79095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3"/>
          <p:cNvSpPr txBox="1">
            <a:spLocks noChangeArrowheads="1"/>
          </p:cNvSpPr>
          <p:nvPr/>
        </p:nvSpPr>
        <p:spPr bwMode="auto">
          <a:xfrm>
            <a:off x="685800" y="744538"/>
            <a:ext cx="2184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Palo cortado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0" y="76200"/>
          <a:ext cx="619125" cy="1143000"/>
        </p:xfrm>
        <a:graphic>
          <a:graphicData uri="http://schemas.openxmlformats.org/presentationml/2006/ole">
            <p:oleObj spid="_x0000_s17410" name="Image" r:id="rId5" imgW="4040946" imgH="7459230" progId="">
              <p:embed/>
            </p:oleObj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62000" y="685800"/>
            <a:ext cx="8382000" cy="5791200"/>
            <a:chOff x="480" y="384"/>
            <a:chExt cx="5280" cy="3648"/>
          </a:xfrm>
        </p:grpSpPr>
        <p:sp>
          <p:nvSpPr>
            <p:cNvPr id="17416" name="Rectangle 6"/>
            <p:cNvSpPr>
              <a:spLocks noChangeArrowheads="1"/>
            </p:cNvSpPr>
            <p:nvPr/>
          </p:nvSpPr>
          <p:spPr bwMode="auto">
            <a:xfrm>
              <a:off x="3648" y="384"/>
              <a:ext cx="2112" cy="36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7417" name="Rectangle 7"/>
            <p:cNvSpPr>
              <a:spLocks noChangeArrowheads="1"/>
            </p:cNvSpPr>
            <p:nvPr/>
          </p:nvSpPr>
          <p:spPr bwMode="auto">
            <a:xfrm>
              <a:off x="480" y="912"/>
              <a:ext cx="3264" cy="1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marL="381000" indent="-381000" defTabSz="762000" ea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An exceptional, very </a:t>
              </a:r>
              <a:r>
                <a:rPr lang="es-ES_tradnl" sz="2200" b="1">
                  <a:latin typeface="AvantGarde Bk BT" pitchFamily="34" charset="0"/>
                </a:rPr>
                <a:t>rare </a:t>
              </a:r>
              <a:r>
                <a:rPr lang="es-ES_tradnl" sz="2200">
                  <a:latin typeface="AvantGarde Bk BT" pitchFamily="34" charset="0"/>
                </a:rPr>
                <a:t>wine, produced through long oxidative ageing of very fine wines.</a:t>
              </a:r>
            </a:p>
            <a:p>
              <a:pPr marL="381000" indent="-381000" defTabSz="762000" ea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Bright </a:t>
              </a:r>
              <a:r>
                <a:rPr lang="es-ES_tradnl" sz="2200" b="1">
                  <a:latin typeface="AvantGarde Bk BT" pitchFamily="34" charset="0"/>
                </a:rPr>
                <a:t>mahogany</a:t>
              </a:r>
              <a:r>
                <a:rPr lang="es-ES_tradnl" sz="2200">
                  <a:latin typeface="AvantGarde Bk BT" pitchFamily="34" charset="0"/>
                </a:rPr>
                <a:t> colour.</a:t>
              </a:r>
            </a:p>
            <a:p>
              <a:pPr marL="381000" indent="-381000" defTabSz="762000" ea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Encompasses the delicate, slightly pungent nose of amontillados with the structure and depth of olorosos.</a:t>
              </a:r>
            </a:p>
            <a:p>
              <a:pPr marL="381000" indent="-381000" defTabSz="762000" ea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Shows a characteristic </a:t>
              </a:r>
              <a:r>
                <a:rPr lang="es-ES_tradnl" sz="2200" b="1">
                  <a:latin typeface="AvantGarde Bk BT" pitchFamily="34" charset="0"/>
                </a:rPr>
                <a:t>lactic</a:t>
              </a:r>
              <a:r>
                <a:rPr lang="es-ES_tradnl" sz="2200">
                  <a:latin typeface="AvantGarde Bk BT" pitchFamily="34" charset="0"/>
                </a:rPr>
                <a:t> note.</a:t>
              </a:r>
            </a:p>
          </p:txBody>
        </p:sp>
        <p:pic>
          <p:nvPicPr>
            <p:cNvPr id="17418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88" y="624"/>
              <a:ext cx="1632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673100" y="76200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The diversity of Sherry wines</a:t>
            </a:r>
          </a:p>
        </p:txBody>
      </p:sp>
      <p:sp>
        <p:nvSpPr>
          <p:cNvPr id="362506" name="Rectangle 10"/>
          <p:cNvSpPr>
            <a:spLocks noChangeArrowheads="1"/>
          </p:cNvSpPr>
          <p:nvPr/>
        </p:nvSpPr>
        <p:spPr bwMode="auto">
          <a:xfrm>
            <a:off x="1143000" y="4572000"/>
            <a:ext cx="4541838" cy="1341438"/>
          </a:xfrm>
          <a:prstGeom prst="rect">
            <a:avLst/>
          </a:prstGeom>
          <a:gradFill rotWithShape="0">
            <a:gsLst>
              <a:gs pos="0">
                <a:srgbClr val="A45200"/>
              </a:gs>
              <a:gs pos="100000">
                <a:srgbClr val="A45200">
                  <a:gamma/>
                  <a:tint val="4000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C0C0C0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Alcohol content between 17 and 22% vol.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Less than 5 grams of sugar per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Total acidity (tartaric) &lt;5 grams /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Volatile acidity (acetic) &lt;0.8 grams / litre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506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379095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 Box 3"/>
          <p:cNvSpPr txBox="1">
            <a:spLocks noChangeArrowheads="1"/>
          </p:cNvSpPr>
          <p:nvPr/>
        </p:nvSpPr>
        <p:spPr bwMode="auto">
          <a:xfrm>
            <a:off x="685800" y="744538"/>
            <a:ext cx="35083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Natural Sweet Wines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762000" y="1447800"/>
            <a:ext cx="80772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381000" indent="-381000" defTabSz="762000" eaLnBrk="0" hangingPunct="0">
              <a:spcBef>
                <a:spcPct val="50000"/>
              </a:spcBef>
              <a:buClr>
                <a:srgbClr val="9999FF"/>
              </a:buClr>
              <a:buFontTx/>
              <a:buChar char="•"/>
            </a:pPr>
            <a:r>
              <a:rPr lang="es-ES_tradnl" sz="2200">
                <a:latin typeface="AvantGarde Bk BT" pitchFamily="34" charset="0"/>
              </a:rPr>
              <a:t>Use of specific grape varieties: </a:t>
            </a:r>
            <a:r>
              <a:rPr lang="es-ES_tradnl" sz="2200" i="1">
                <a:latin typeface="AvantGarde Bk BT" pitchFamily="34" charset="0"/>
              </a:rPr>
              <a:t>Pedro Ximénez</a:t>
            </a:r>
            <a:r>
              <a:rPr lang="es-ES_tradnl" sz="2200">
                <a:latin typeface="AvantGarde Bk BT" pitchFamily="34" charset="0"/>
              </a:rPr>
              <a:t> &amp; </a:t>
            </a:r>
            <a:r>
              <a:rPr lang="es-ES_tradnl" sz="2200" i="1">
                <a:latin typeface="AvantGarde Bk BT" pitchFamily="34" charset="0"/>
              </a:rPr>
              <a:t>Moscatel</a:t>
            </a:r>
            <a:r>
              <a:rPr lang="es-ES_tradnl" sz="2200">
                <a:latin typeface="AvantGarde Bk BT" pitchFamily="34" charset="0"/>
              </a:rPr>
              <a:t>.</a:t>
            </a:r>
          </a:p>
          <a:p>
            <a:pPr marL="381000" indent="-381000" defTabSz="762000" eaLnBrk="0" hangingPunct="0">
              <a:spcBef>
                <a:spcPct val="50000"/>
              </a:spcBef>
              <a:buClr>
                <a:srgbClr val="9999FF"/>
              </a:buClr>
              <a:buFontTx/>
              <a:buChar char="•"/>
            </a:pPr>
            <a:r>
              <a:rPr lang="es-ES_tradnl" sz="2200">
                <a:latin typeface="AvantGarde Bk BT" pitchFamily="34" charset="0"/>
              </a:rPr>
              <a:t>Extra maturation of grapes through sun-			    drying of the grapes (“</a:t>
            </a:r>
            <a:r>
              <a:rPr lang="es-ES_tradnl" sz="2200" i="1" u="sng">
                <a:latin typeface="AvantGarde Bk BT" pitchFamily="34" charset="0"/>
              </a:rPr>
              <a:t>soleo</a:t>
            </a:r>
            <a:r>
              <a:rPr lang="es-ES_tradnl" sz="2200" i="1">
                <a:latin typeface="AvantGarde Bk BT" pitchFamily="34" charset="0"/>
              </a:rPr>
              <a:t>”</a:t>
            </a:r>
            <a:r>
              <a:rPr lang="es-ES_tradnl" sz="2200">
                <a:latin typeface="AvantGarde Bk BT" pitchFamily="34" charset="0"/>
              </a:rPr>
              <a:t>).</a:t>
            </a:r>
          </a:p>
          <a:p>
            <a:pPr marL="381000" indent="-381000" defTabSz="762000" eaLnBrk="0" hangingPunct="0">
              <a:spcBef>
                <a:spcPct val="50000"/>
              </a:spcBef>
              <a:buClr>
                <a:srgbClr val="9999FF"/>
              </a:buClr>
              <a:buFontTx/>
              <a:buChar char="•"/>
            </a:pPr>
            <a:r>
              <a:rPr lang="es-ES_tradnl" sz="2200">
                <a:latin typeface="AvantGarde Bk BT" pitchFamily="34" charset="0"/>
              </a:rPr>
              <a:t>Partial fermentation of the grape must.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352800"/>
            <a:ext cx="6477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C0C0C0"/>
            </a:outerShdw>
          </a:effectLst>
        </p:spPr>
      </p:pic>
      <p:pic>
        <p:nvPicPr>
          <p:cNvPr id="228359" name="Picture 7" descr="red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2057400"/>
            <a:ext cx="1981200" cy="1512888"/>
          </a:xfrm>
          <a:prstGeom prst="rect">
            <a:avLst/>
          </a:prstGeom>
          <a:noFill/>
          <a:effectLst>
            <a:outerShdw dist="71842" dir="2700000" algn="ctr" rotWithShape="0">
              <a:schemeClr val="folHlink"/>
            </a:outerShdw>
          </a:effectLst>
        </p:spPr>
      </p:pic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673100" y="76200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The diversity of Sherry wines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79095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3"/>
          <p:cNvSpPr txBox="1">
            <a:spLocks noChangeArrowheads="1"/>
          </p:cNvSpPr>
          <p:nvPr/>
        </p:nvSpPr>
        <p:spPr bwMode="auto">
          <a:xfrm>
            <a:off x="685800" y="744538"/>
            <a:ext cx="1254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Cream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4501" name="Rectangle 5"/>
          <p:cNvSpPr>
            <a:spLocks noChangeArrowheads="1"/>
          </p:cNvSpPr>
          <p:nvPr/>
        </p:nvSpPr>
        <p:spPr bwMode="auto">
          <a:xfrm>
            <a:off x="1219200" y="4267200"/>
            <a:ext cx="4603750" cy="1562100"/>
          </a:xfrm>
          <a:prstGeom prst="rect">
            <a:avLst/>
          </a:prstGeom>
          <a:gradFill rotWithShape="0">
            <a:gsLst>
              <a:gs pos="0">
                <a:srgbClr val="712C01"/>
              </a:gs>
              <a:gs pos="100000">
                <a:srgbClr val="FF8F1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C0C0C0"/>
            </a:outerShdw>
          </a:effectLst>
        </p:spPr>
        <p:txBody>
          <a:bodyPr lIns="92075" tIns="46038" rIns="92075" bIns="46038">
            <a:spAutoFit/>
          </a:bodyPr>
          <a:lstStyle/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Alcohol content between 15,5 and 22% vol.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More than 115 grms. of sugar per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Total acidity (tartaric) &lt;3,5 grams /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Volatile acidity (acético) &lt;0,6 grams / litre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62000" y="685800"/>
            <a:ext cx="8382000" cy="5791200"/>
            <a:chOff x="480" y="384"/>
            <a:chExt cx="5280" cy="3648"/>
          </a:xfrm>
        </p:grpSpPr>
        <p:sp>
          <p:nvSpPr>
            <p:cNvPr id="19465" name="Rectangle 7"/>
            <p:cNvSpPr>
              <a:spLocks noChangeArrowheads="1"/>
            </p:cNvSpPr>
            <p:nvPr/>
          </p:nvSpPr>
          <p:spPr bwMode="auto">
            <a:xfrm>
              <a:off x="3648" y="384"/>
              <a:ext cx="2112" cy="36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9466" name="Rectangle 8"/>
            <p:cNvSpPr>
              <a:spLocks noChangeArrowheads="1"/>
            </p:cNvSpPr>
            <p:nvPr/>
          </p:nvSpPr>
          <p:spPr bwMode="auto">
            <a:xfrm>
              <a:off x="480" y="912"/>
              <a:ext cx="307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marL="381000" indent="-381000" defTabSz="762000" ea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Dark mahogany colour. Dense appearance.</a:t>
              </a:r>
            </a:p>
            <a:p>
              <a:pPr marL="381000" indent="-381000" defTabSz="762000" ea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Intense aroma of oloroso, combined with notes of raisined grapes.</a:t>
              </a:r>
            </a:p>
            <a:p>
              <a:pPr marL="381000" indent="-381000" defTabSz="762000" ea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Full bodied, sweet and velvety in the palate.</a:t>
              </a:r>
            </a:p>
          </p:txBody>
        </p:sp>
        <p:pic>
          <p:nvPicPr>
            <p:cNvPr id="19467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88" y="624"/>
              <a:ext cx="1632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9463" name="Text Box 10"/>
          <p:cNvSpPr txBox="1">
            <a:spLocks noChangeArrowheads="1"/>
          </p:cNvSpPr>
          <p:nvPr/>
        </p:nvSpPr>
        <p:spPr bwMode="auto">
          <a:xfrm>
            <a:off x="673100" y="76200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The diversity of Sherry wines</a:t>
            </a:r>
          </a:p>
        </p:txBody>
      </p:sp>
      <p:pic>
        <p:nvPicPr>
          <p:cNvPr id="19464" name="Picture 11" descr="Pear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692150"/>
            <a:ext cx="2998788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1" grpId="0" animBg="1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79095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685800" y="744538"/>
            <a:ext cx="2184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Palo cortado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0" y="76200"/>
          <a:ext cx="619125" cy="1143000"/>
        </p:xfrm>
        <a:graphic>
          <a:graphicData uri="http://schemas.openxmlformats.org/presentationml/2006/ole">
            <p:oleObj spid="_x0000_s20482" name="Image" r:id="rId5" imgW="4040946" imgH="7459230" progId="">
              <p:embed/>
            </p:oleObj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762000" y="685800"/>
            <a:ext cx="8382000" cy="5791200"/>
            <a:chOff x="480" y="384"/>
            <a:chExt cx="5280" cy="3648"/>
          </a:xfrm>
        </p:grpSpPr>
        <p:sp>
          <p:nvSpPr>
            <p:cNvPr id="20488" name="Rectangle 6"/>
            <p:cNvSpPr>
              <a:spLocks noChangeArrowheads="1"/>
            </p:cNvSpPr>
            <p:nvPr/>
          </p:nvSpPr>
          <p:spPr bwMode="auto">
            <a:xfrm>
              <a:off x="3648" y="384"/>
              <a:ext cx="2112" cy="36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489" name="Rectangle 7"/>
            <p:cNvSpPr>
              <a:spLocks noChangeArrowheads="1"/>
            </p:cNvSpPr>
            <p:nvPr/>
          </p:nvSpPr>
          <p:spPr bwMode="auto">
            <a:xfrm>
              <a:off x="480" y="912"/>
              <a:ext cx="3264" cy="18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marL="381000" indent="-381000" defTabSz="762000" ea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An exceptional, very </a:t>
              </a:r>
              <a:r>
                <a:rPr lang="es-ES_tradnl" sz="2200" b="1">
                  <a:latin typeface="AvantGarde Bk BT" pitchFamily="34" charset="0"/>
                </a:rPr>
                <a:t>rare </a:t>
              </a:r>
              <a:r>
                <a:rPr lang="es-ES_tradnl" sz="2200">
                  <a:latin typeface="AvantGarde Bk BT" pitchFamily="34" charset="0"/>
                </a:rPr>
                <a:t>wine, produced through long oxidative ageing of very fine wines.</a:t>
              </a:r>
            </a:p>
            <a:p>
              <a:pPr marL="381000" indent="-381000" defTabSz="762000" ea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Bright </a:t>
              </a:r>
              <a:r>
                <a:rPr lang="es-ES_tradnl" sz="2200" b="1">
                  <a:latin typeface="AvantGarde Bk BT" pitchFamily="34" charset="0"/>
                </a:rPr>
                <a:t>mahogany</a:t>
              </a:r>
              <a:r>
                <a:rPr lang="es-ES_tradnl" sz="2200">
                  <a:latin typeface="AvantGarde Bk BT" pitchFamily="34" charset="0"/>
                </a:rPr>
                <a:t> colour.</a:t>
              </a:r>
            </a:p>
            <a:p>
              <a:pPr marL="381000" indent="-381000" defTabSz="762000" ea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Encompasses the delicate, slightly pungent nose of amontillados with the structure and depth of olorosos.</a:t>
              </a:r>
            </a:p>
            <a:p>
              <a:pPr marL="381000" indent="-381000" defTabSz="762000" ea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Shows a characteristic </a:t>
              </a:r>
              <a:r>
                <a:rPr lang="es-ES_tradnl" sz="2200" b="1">
                  <a:latin typeface="AvantGarde Bk BT" pitchFamily="34" charset="0"/>
                </a:rPr>
                <a:t>lactic</a:t>
              </a:r>
              <a:r>
                <a:rPr lang="es-ES_tradnl" sz="2200">
                  <a:latin typeface="AvantGarde Bk BT" pitchFamily="34" charset="0"/>
                </a:rPr>
                <a:t> note.</a:t>
              </a:r>
            </a:p>
          </p:txBody>
        </p:sp>
        <p:pic>
          <p:nvPicPr>
            <p:cNvPr id="20490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88" y="624"/>
              <a:ext cx="1632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486" name="Text Box 9"/>
          <p:cNvSpPr txBox="1">
            <a:spLocks noChangeArrowheads="1"/>
          </p:cNvSpPr>
          <p:nvPr/>
        </p:nvSpPr>
        <p:spPr bwMode="auto">
          <a:xfrm>
            <a:off x="673100" y="76200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The diversity of Sherry wines</a:t>
            </a:r>
          </a:p>
        </p:txBody>
      </p:sp>
      <p:sp>
        <p:nvSpPr>
          <p:cNvPr id="362506" name="Rectangle 10"/>
          <p:cNvSpPr>
            <a:spLocks noChangeArrowheads="1"/>
          </p:cNvSpPr>
          <p:nvPr/>
        </p:nvSpPr>
        <p:spPr bwMode="auto">
          <a:xfrm>
            <a:off x="1143000" y="4572000"/>
            <a:ext cx="4541838" cy="1341438"/>
          </a:xfrm>
          <a:prstGeom prst="rect">
            <a:avLst/>
          </a:prstGeom>
          <a:gradFill rotWithShape="0">
            <a:gsLst>
              <a:gs pos="0">
                <a:srgbClr val="A45200"/>
              </a:gs>
              <a:gs pos="100000">
                <a:srgbClr val="A45200">
                  <a:gamma/>
                  <a:tint val="4000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C0C0C0"/>
            </a:outerShdw>
          </a:effectLst>
        </p:spPr>
        <p:txBody>
          <a:bodyPr wrap="none" lIns="92075" tIns="46038" rIns="92075" bIns="46038">
            <a:spAutoFit/>
          </a:bodyPr>
          <a:lstStyle/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Alcohol content between 17 and 22% vol.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Less than 5 grams of sugar per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Total acidity (tartaric) &lt;5 grams /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Volatile acidity (acetic) &lt;0.8 grams / litre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2506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379095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685800" y="744538"/>
            <a:ext cx="35083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Natural Sweet Wines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762000" y="1447800"/>
            <a:ext cx="80772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381000" indent="-381000" defTabSz="762000" eaLnBrk="0" hangingPunct="0">
              <a:spcBef>
                <a:spcPct val="50000"/>
              </a:spcBef>
              <a:buClr>
                <a:srgbClr val="9999FF"/>
              </a:buClr>
              <a:buFontTx/>
              <a:buChar char="•"/>
            </a:pPr>
            <a:r>
              <a:rPr lang="es-ES_tradnl" sz="2200">
                <a:latin typeface="AvantGarde Bk BT" pitchFamily="34" charset="0"/>
              </a:rPr>
              <a:t>Use of specific grape varieties: </a:t>
            </a:r>
            <a:r>
              <a:rPr lang="es-ES_tradnl" sz="2200" i="1">
                <a:latin typeface="AvantGarde Bk BT" pitchFamily="34" charset="0"/>
              </a:rPr>
              <a:t>Pedro Ximénez</a:t>
            </a:r>
            <a:r>
              <a:rPr lang="es-ES_tradnl" sz="2200">
                <a:latin typeface="AvantGarde Bk BT" pitchFamily="34" charset="0"/>
              </a:rPr>
              <a:t> &amp; </a:t>
            </a:r>
            <a:r>
              <a:rPr lang="es-ES_tradnl" sz="2200" i="1">
                <a:latin typeface="AvantGarde Bk BT" pitchFamily="34" charset="0"/>
              </a:rPr>
              <a:t>Moscatel</a:t>
            </a:r>
            <a:r>
              <a:rPr lang="es-ES_tradnl" sz="2200">
                <a:latin typeface="AvantGarde Bk BT" pitchFamily="34" charset="0"/>
              </a:rPr>
              <a:t>.</a:t>
            </a:r>
          </a:p>
          <a:p>
            <a:pPr marL="381000" indent="-381000" defTabSz="762000" eaLnBrk="0" hangingPunct="0">
              <a:spcBef>
                <a:spcPct val="50000"/>
              </a:spcBef>
              <a:buClr>
                <a:srgbClr val="9999FF"/>
              </a:buClr>
              <a:buFontTx/>
              <a:buChar char="•"/>
            </a:pPr>
            <a:r>
              <a:rPr lang="es-ES_tradnl" sz="2200">
                <a:latin typeface="AvantGarde Bk BT" pitchFamily="34" charset="0"/>
              </a:rPr>
              <a:t>Extra maturation of grapes through sun-			    drying of the grapes (“</a:t>
            </a:r>
            <a:r>
              <a:rPr lang="es-ES_tradnl" sz="2200" i="1" u="sng">
                <a:latin typeface="AvantGarde Bk BT" pitchFamily="34" charset="0"/>
              </a:rPr>
              <a:t>soleo</a:t>
            </a:r>
            <a:r>
              <a:rPr lang="es-ES_tradnl" sz="2200" i="1">
                <a:latin typeface="AvantGarde Bk BT" pitchFamily="34" charset="0"/>
              </a:rPr>
              <a:t>”</a:t>
            </a:r>
            <a:r>
              <a:rPr lang="es-ES_tradnl" sz="2200">
                <a:latin typeface="AvantGarde Bk BT" pitchFamily="34" charset="0"/>
              </a:rPr>
              <a:t>).</a:t>
            </a:r>
          </a:p>
          <a:p>
            <a:pPr marL="381000" indent="-381000" defTabSz="762000" eaLnBrk="0" hangingPunct="0">
              <a:spcBef>
                <a:spcPct val="50000"/>
              </a:spcBef>
              <a:buClr>
                <a:srgbClr val="9999FF"/>
              </a:buClr>
              <a:buFontTx/>
              <a:buChar char="•"/>
            </a:pPr>
            <a:r>
              <a:rPr lang="es-ES_tradnl" sz="2200">
                <a:latin typeface="AvantGarde Bk BT" pitchFamily="34" charset="0"/>
              </a:rPr>
              <a:t>Partial fermentation of the grape must.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400" y="3352800"/>
            <a:ext cx="64770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C0C0C0"/>
            </a:outerShdw>
          </a:effectLst>
        </p:spPr>
      </p:pic>
      <p:pic>
        <p:nvPicPr>
          <p:cNvPr id="228359" name="Picture 7" descr="redo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2057400"/>
            <a:ext cx="1981200" cy="1512888"/>
          </a:xfrm>
          <a:prstGeom prst="rect">
            <a:avLst/>
          </a:prstGeom>
          <a:noFill/>
          <a:effectLst>
            <a:outerShdw dist="71842" dir="2700000" algn="ctr" rotWithShape="0">
              <a:schemeClr val="folHlink"/>
            </a:outerShdw>
          </a:effectLst>
        </p:spPr>
      </p:pic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673100" y="76200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The diversity of Sherry wines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79095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685800" y="744538"/>
            <a:ext cx="12541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Cream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501" name="Rectangle 5"/>
          <p:cNvSpPr>
            <a:spLocks noChangeArrowheads="1"/>
          </p:cNvSpPr>
          <p:nvPr/>
        </p:nvSpPr>
        <p:spPr bwMode="auto">
          <a:xfrm>
            <a:off x="1219200" y="4267200"/>
            <a:ext cx="4603750" cy="1562100"/>
          </a:xfrm>
          <a:prstGeom prst="rect">
            <a:avLst/>
          </a:prstGeom>
          <a:gradFill rotWithShape="0">
            <a:gsLst>
              <a:gs pos="0">
                <a:srgbClr val="712C01"/>
              </a:gs>
              <a:gs pos="100000">
                <a:srgbClr val="FF8F1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C0C0C0"/>
            </a:outerShdw>
          </a:effectLst>
        </p:spPr>
        <p:txBody>
          <a:bodyPr lIns="92075" tIns="46038" rIns="92075" bIns="46038">
            <a:spAutoFit/>
          </a:bodyPr>
          <a:lstStyle/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Alcohol content between 15,5 and 22% vol.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More than 115 grms. of sugar per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Total acidity (tartaric) &lt;3,5 grams /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Volatile acidity (acético) &lt;0,6 grams / litre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62000" y="685800"/>
            <a:ext cx="8382000" cy="5791200"/>
            <a:chOff x="480" y="384"/>
            <a:chExt cx="5280" cy="3648"/>
          </a:xfrm>
        </p:grpSpPr>
        <p:sp>
          <p:nvSpPr>
            <p:cNvPr id="39945" name="Rectangle 7"/>
            <p:cNvSpPr>
              <a:spLocks noChangeArrowheads="1"/>
            </p:cNvSpPr>
            <p:nvPr/>
          </p:nvSpPr>
          <p:spPr bwMode="auto">
            <a:xfrm>
              <a:off x="3648" y="384"/>
              <a:ext cx="2112" cy="36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9946" name="Rectangle 8"/>
            <p:cNvSpPr>
              <a:spLocks noChangeArrowheads="1"/>
            </p:cNvSpPr>
            <p:nvPr/>
          </p:nvSpPr>
          <p:spPr bwMode="auto">
            <a:xfrm>
              <a:off x="480" y="912"/>
              <a:ext cx="3072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marL="381000" indent="-381000" defTabSz="762000" ea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Dark mahogany colour. Dense appearance.</a:t>
              </a:r>
            </a:p>
            <a:p>
              <a:pPr marL="381000" indent="-381000" defTabSz="762000" ea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Intense aroma of oloroso, combined with notes of raisined grapes.</a:t>
              </a:r>
            </a:p>
            <a:p>
              <a:pPr marL="381000" indent="-381000" defTabSz="762000" ea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Full bodied, sweet and velvety in the palate.</a:t>
              </a:r>
            </a:p>
          </p:txBody>
        </p:sp>
        <p:pic>
          <p:nvPicPr>
            <p:cNvPr id="39947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88" y="624"/>
              <a:ext cx="1632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9943" name="Text Box 10"/>
          <p:cNvSpPr txBox="1">
            <a:spLocks noChangeArrowheads="1"/>
          </p:cNvSpPr>
          <p:nvPr/>
        </p:nvSpPr>
        <p:spPr bwMode="auto">
          <a:xfrm>
            <a:off x="673100" y="76200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The diversity of Sherry wines</a:t>
            </a:r>
          </a:p>
        </p:txBody>
      </p:sp>
      <p:pic>
        <p:nvPicPr>
          <p:cNvPr id="39944" name="Picture 11" descr="Pear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425" y="692150"/>
            <a:ext cx="2998788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4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501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685800" y="744538"/>
            <a:ext cx="20653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Pale Cream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2388" name="Rectangle 4"/>
          <p:cNvSpPr>
            <a:spLocks noChangeArrowheads="1"/>
          </p:cNvSpPr>
          <p:nvPr/>
        </p:nvSpPr>
        <p:spPr bwMode="auto">
          <a:xfrm>
            <a:off x="1295400" y="4149725"/>
            <a:ext cx="4379913" cy="1562100"/>
          </a:xfrm>
          <a:prstGeom prst="rect">
            <a:avLst/>
          </a:prstGeom>
          <a:gradFill rotWithShape="0">
            <a:gsLst>
              <a:gs pos="0">
                <a:srgbClr val="FFFF99"/>
              </a:gs>
              <a:gs pos="100000">
                <a:srgbClr val="FFFF99">
                  <a:gamma/>
                  <a:tint val="3372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C0C0C0"/>
            </a:outerShdw>
          </a:effectLst>
        </p:spPr>
        <p:txBody>
          <a:bodyPr lIns="92075" tIns="46038" rIns="92075" bIns="46038">
            <a:spAutoFit/>
          </a:bodyPr>
          <a:lstStyle/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Alcohol content &lt; 15,5% vol.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More than 100 grms. of sugar per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Total acidity (tartaric) &lt;3,5 grams /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Volatile acidity (acético) &lt;0,2 grams / litre</a:t>
            </a:r>
          </a:p>
        </p:txBody>
      </p:sp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38800" y="379095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5800" y="685800"/>
            <a:ext cx="8458200" cy="5791200"/>
            <a:chOff x="432" y="384"/>
            <a:chExt cx="5328" cy="3648"/>
          </a:xfrm>
        </p:grpSpPr>
        <p:sp>
          <p:nvSpPr>
            <p:cNvPr id="40969" name="Rectangle 7"/>
            <p:cNvSpPr>
              <a:spLocks noChangeArrowheads="1"/>
            </p:cNvSpPr>
            <p:nvPr/>
          </p:nvSpPr>
          <p:spPr bwMode="auto">
            <a:xfrm>
              <a:off x="3648" y="384"/>
              <a:ext cx="2112" cy="36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0970" name="Rectangle 8"/>
            <p:cNvSpPr>
              <a:spLocks noChangeArrowheads="1"/>
            </p:cNvSpPr>
            <p:nvPr/>
          </p:nvSpPr>
          <p:spPr bwMode="auto">
            <a:xfrm>
              <a:off x="432" y="854"/>
              <a:ext cx="3456" cy="1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marL="381000" indent="-381000" defTabSz="762000" eaLnBrk="0" hangingPunct="0">
                <a:spcBef>
                  <a:spcPct val="50000"/>
                </a:spcBef>
                <a:buClr>
                  <a:srgbClr val="797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Pale, straw yellow colour.</a:t>
              </a:r>
              <a:endParaRPr lang="es-ES_tradnl" sz="2200" b="1">
                <a:latin typeface="AvantGarde Bk BT" pitchFamily="34" charset="0"/>
              </a:endParaRPr>
            </a:p>
            <a:p>
              <a:pPr marL="381000" indent="-381000" defTabSz="762000" eaLnBrk="0" hangingPunct="0">
                <a:spcBef>
                  <a:spcPct val="50000"/>
                </a:spcBef>
                <a:buClr>
                  <a:srgbClr val="797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Notes of almonds and of biological ageing. Slightly pungent.</a:t>
              </a:r>
            </a:p>
            <a:p>
              <a:pPr marL="381000" indent="-381000" defTabSz="762000" eaLnBrk="0" hangingPunct="0">
                <a:spcBef>
                  <a:spcPct val="50000"/>
                </a:spcBef>
                <a:buClr>
                  <a:srgbClr val="7979FF"/>
                </a:buClr>
                <a:buFontTx/>
                <a:buChar char="•"/>
              </a:pPr>
              <a:r>
                <a:rPr lang="es-ES_tradnl" sz="2200" b="1">
                  <a:latin typeface="AvantGarde Bk BT" pitchFamily="34" charset="0"/>
                </a:rPr>
                <a:t>Sweet, </a:t>
              </a:r>
              <a:r>
                <a:rPr lang="es-ES_tradnl" sz="2200">
                  <a:latin typeface="AvantGarde Bk BT" pitchFamily="34" charset="0"/>
                </a:rPr>
                <a:t>light and fresh in the palate.</a:t>
              </a:r>
            </a:p>
          </p:txBody>
        </p:sp>
        <p:pic>
          <p:nvPicPr>
            <p:cNvPr id="4097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888" y="624"/>
              <a:ext cx="1639" cy="31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0967" name="Text Box 10"/>
          <p:cNvSpPr txBox="1">
            <a:spLocks noChangeArrowheads="1"/>
          </p:cNvSpPr>
          <p:nvPr/>
        </p:nvSpPr>
        <p:spPr bwMode="auto">
          <a:xfrm>
            <a:off x="673100" y="76200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The diversity of Sherry wines</a:t>
            </a:r>
          </a:p>
        </p:txBody>
      </p:sp>
      <p:pic>
        <p:nvPicPr>
          <p:cNvPr id="40968" name="Picture 11" descr="Turbot 3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7400" y="836613"/>
            <a:ext cx="3051175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2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2388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38800" y="3790950"/>
            <a:ext cx="35052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685800" y="744538"/>
            <a:ext cx="26193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Pedro Ximénez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7509" name="Rectangle 5"/>
          <p:cNvSpPr>
            <a:spLocks noChangeArrowheads="1"/>
          </p:cNvSpPr>
          <p:nvPr/>
        </p:nvSpPr>
        <p:spPr bwMode="auto">
          <a:xfrm>
            <a:off x="1219200" y="4267200"/>
            <a:ext cx="4648200" cy="1782763"/>
          </a:xfrm>
          <a:prstGeom prst="rect">
            <a:avLst/>
          </a:prstGeom>
          <a:gradFill rotWithShape="0">
            <a:gsLst>
              <a:gs pos="0">
                <a:srgbClr val="5F2501"/>
              </a:gs>
              <a:gs pos="100000">
                <a:srgbClr val="9D3321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C0C0C0"/>
            </a:outerShdw>
          </a:effectLst>
        </p:spPr>
        <p:txBody>
          <a:bodyPr lIns="92075" tIns="46038" rIns="92075" bIns="46038">
            <a:spAutoFit/>
          </a:bodyPr>
          <a:lstStyle/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Alcoholic content between 15 and 22% vol.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Between 400 and 500 grms. of sugar per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Total acidity (tartaric) 4-5 grams / litre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Clr>
                <a:srgbClr val="7979FF"/>
              </a:buClr>
              <a:buFont typeface="Wingdings" pitchFamily="2" charset="2"/>
              <a:buChar char="ü"/>
              <a:defRPr/>
            </a:pPr>
            <a:r>
              <a:rPr lang="es-ES_tradnl" sz="1600" b="1">
                <a:latin typeface="AvantGarde Bk BT" pitchFamily="34" charset="0"/>
              </a:rPr>
              <a:t>Volatile acidity (acetic) </a:t>
            </a:r>
            <a:r>
              <a:rPr lang="es-ES_tradnl" sz="1600" b="1" u="sng">
                <a:latin typeface="AvantGarde Bk BT" pitchFamily="34" charset="0"/>
              </a:rPr>
              <a:t>+</a:t>
            </a:r>
            <a:r>
              <a:rPr lang="es-ES_tradnl" sz="1600" b="1">
                <a:latin typeface="AvantGarde Bk BT" pitchFamily="34" charset="0"/>
              </a:rPr>
              <a:t>0,4 grams / litre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685800" y="685800"/>
            <a:ext cx="8458200" cy="5791200"/>
            <a:chOff x="432" y="384"/>
            <a:chExt cx="5328" cy="3648"/>
          </a:xfrm>
        </p:grpSpPr>
        <p:sp>
          <p:nvSpPr>
            <p:cNvPr id="41993" name="Rectangle 7"/>
            <p:cNvSpPr>
              <a:spLocks noChangeArrowheads="1"/>
            </p:cNvSpPr>
            <p:nvPr/>
          </p:nvSpPr>
          <p:spPr bwMode="auto">
            <a:xfrm>
              <a:off x="3648" y="384"/>
              <a:ext cx="2112" cy="364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1994" name="Rectangle 8"/>
            <p:cNvSpPr>
              <a:spLocks noChangeArrowheads="1"/>
            </p:cNvSpPr>
            <p:nvPr/>
          </p:nvSpPr>
          <p:spPr bwMode="auto">
            <a:xfrm>
              <a:off x="432" y="912"/>
              <a:ext cx="3408" cy="1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marL="381000" indent="-381000" defTabSz="762000" ea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Extremely dark mahogany colour and dense, syrupy appearance.</a:t>
              </a:r>
            </a:p>
            <a:p>
              <a:pPr marL="381000" indent="-381000" defTabSz="762000" ea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Deep aromas of dried fruits (raisins), gaining complexity with ageing: toffee, licorize...</a:t>
              </a:r>
            </a:p>
            <a:p>
              <a:pPr marL="381000" indent="-381000" defTabSz="762000" eaLnBrk="0" hangingPunct="0">
                <a:lnSpc>
                  <a:spcPct val="90000"/>
                </a:lnSpc>
                <a:spcBef>
                  <a:spcPct val="5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Very sweet taste, with a smooth, velvety texture. Very long after-taste.</a:t>
              </a:r>
            </a:p>
          </p:txBody>
        </p:sp>
        <p:pic>
          <p:nvPicPr>
            <p:cNvPr id="41995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11" y="480"/>
              <a:ext cx="1609" cy="3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991" name="Text Box 10"/>
          <p:cNvSpPr txBox="1">
            <a:spLocks noChangeArrowheads="1"/>
          </p:cNvSpPr>
          <p:nvPr/>
        </p:nvSpPr>
        <p:spPr bwMode="auto">
          <a:xfrm>
            <a:off x="673100" y="76200"/>
            <a:ext cx="3708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The diversity of Sherry wines</a:t>
            </a:r>
          </a:p>
        </p:txBody>
      </p:sp>
      <p:pic>
        <p:nvPicPr>
          <p:cNvPr id="41992" name="Picture 11" descr="Dessert 1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325" y="549275"/>
            <a:ext cx="2784475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9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2588" y="0"/>
            <a:ext cx="368141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673100" y="76200"/>
            <a:ext cx="2074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enjoying sherry</a:t>
            </a:r>
          </a:p>
        </p:txBody>
      </p:sp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685800" y="744538"/>
            <a:ext cx="4953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defTabSz="377825" eaLnBrk="0" hangingPunct="0">
              <a:defRPr/>
            </a:pPr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Remember... Sherry is a Wine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9" name="Rectangle 7"/>
          <p:cNvSpPr>
            <a:spLocks noChangeArrowheads="1"/>
          </p:cNvSpPr>
          <p:nvPr/>
        </p:nvSpPr>
        <p:spPr bwMode="auto">
          <a:xfrm>
            <a:off x="914400" y="3048000"/>
            <a:ext cx="7854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285750" indent="-285750" defTabSz="762000" eaLnBrk="0" hangingPunct="0">
              <a:spcBef>
                <a:spcPct val="25000"/>
              </a:spcBef>
              <a:buClr>
                <a:srgbClr val="6666FF"/>
              </a:buClr>
              <a:buFontTx/>
              <a:buChar char="•"/>
            </a:pPr>
            <a:r>
              <a:rPr lang="es-ES_tradnl" sz="2000">
                <a:latin typeface="AvantGarde Bk BT" pitchFamily="34" charset="0"/>
              </a:rPr>
              <a:t>fino / manzanilla		  12 to 18 months	     one week (*)</a:t>
            </a:r>
          </a:p>
        </p:txBody>
      </p:sp>
      <p:sp>
        <p:nvSpPr>
          <p:cNvPr id="90120" name="Rectangle 8"/>
          <p:cNvSpPr>
            <a:spLocks noChangeArrowheads="1"/>
          </p:cNvSpPr>
          <p:nvPr/>
        </p:nvSpPr>
        <p:spPr bwMode="auto">
          <a:xfrm>
            <a:off x="914400" y="3581400"/>
            <a:ext cx="762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285750" indent="-285750" defTabSz="762000" eaLnBrk="0" hangingPunct="0">
              <a:spcBef>
                <a:spcPct val="25000"/>
              </a:spcBef>
              <a:buClr>
                <a:srgbClr val="6666FF"/>
              </a:buClr>
              <a:buFontTx/>
              <a:buChar char="•"/>
            </a:pPr>
            <a:r>
              <a:rPr lang="es-ES_tradnl" sz="2000">
                <a:latin typeface="AvantGarde Bk BT" pitchFamily="34" charset="0"/>
              </a:rPr>
              <a:t>amontillado / medium	  18 to 36 months	      2 - 3 weeks</a:t>
            </a:r>
          </a:p>
        </p:txBody>
      </p:sp>
      <p:sp>
        <p:nvSpPr>
          <p:cNvPr id="90121" name="Rectangle 9"/>
          <p:cNvSpPr>
            <a:spLocks noChangeArrowheads="1"/>
          </p:cNvSpPr>
          <p:nvPr/>
        </p:nvSpPr>
        <p:spPr bwMode="auto">
          <a:xfrm>
            <a:off x="914400" y="4114800"/>
            <a:ext cx="762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285750" indent="-285750" defTabSz="762000" eaLnBrk="0" hangingPunct="0">
              <a:spcBef>
                <a:spcPct val="25000"/>
              </a:spcBef>
              <a:buClr>
                <a:srgbClr val="6666FF"/>
              </a:buClr>
              <a:buFontTx/>
              <a:buChar char="•"/>
            </a:pPr>
            <a:r>
              <a:rPr lang="es-ES_tradnl" sz="2000">
                <a:latin typeface="AvantGarde Bk BT" pitchFamily="34" charset="0"/>
              </a:rPr>
              <a:t>oloroso / cream		  24 to 36 months	      4 - 6 weeks</a:t>
            </a:r>
          </a:p>
        </p:txBody>
      </p:sp>
      <p:sp>
        <p:nvSpPr>
          <p:cNvPr id="90122" name="Rectangle 10"/>
          <p:cNvSpPr>
            <a:spLocks noChangeArrowheads="1"/>
          </p:cNvSpPr>
          <p:nvPr/>
        </p:nvSpPr>
        <p:spPr bwMode="auto">
          <a:xfrm>
            <a:off x="914400" y="4648200"/>
            <a:ext cx="7620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285750" indent="-285750" defTabSz="762000" eaLnBrk="0" hangingPunct="0">
              <a:spcBef>
                <a:spcPct val="25000"/>
              </a:spcBef>
              <a:buClr>
                <a:srgbClr val="6666FF"/>
              </a:buClr>
              <a:buFontTx/>
              <a:buChar char="•"/>
            </a:pPr>
            <a:r>
              <a:rPr lang="es-ES_tradnl" sz="2000">
                <a:latin typeface="AvantGarde Bk BT" pitchFamily="34" charset="0"/>
              </a:rPr>
              <a:t>pedro ximénez		  24 to 48 months	      1 - 2 months</a:t>
            </a:r>
          </a:p>
        </p:txBody>
      </p:sp>
      <p:sp>
        <p:nvSpPr>
          <p:cNvPr id="90123" name="Rectangle 11"/>
          <p:cNvSpPr>
            <a:spLocks noChangeArrowheads="1"/>
          </p:cNvSpPr>
          <p:nvPr/>
        </p:nvSpPr>
        <p:spPr bwMode="auto">
          <a:xfrm>
            <a:off x="838200" y="5881688"/>
            <a:ext cx="7924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381000" indent="-381000" defTabSz="762000" eaLnBrk="0" hangingPunct="0">
              <a:spcBef>
                <a:spcPct val="25000"/>
              </a:spcBef>
              <a:buFont typeface="Tahoma" pitchFamily="34" charset="0"/>
              <a:buNone/>
            </a:pPr>
            <a:r>
              <a:rPr lang="es-ES_tradnl" sz="1800" i="1">
                <a:latin typeface="AvantGarde Bk BT" pitchFamily="34" charset="0"/>
              </a:rPr>
              <a:t>(*) kept in the fridge, properly closed.</a:t>
            </a:r>
          </a:p>
        </p:txBody>
      </p:sp>
      <p:sp>
        <p:nvSpPr>
          <p:cNvPr id="90124" name="Rectangle 12"/>
          <p:cNvSpPr>
            <a:spLocks noChangeArrowheads="1"/>
          </p:cNvSpPr>
          <p:nvPr/>
        </p:nvSpPr>
        <p:spPr bwMode="auto">
          <a:xfrm>
            <a:off x="990600" y="2438400"/>
            <a:ext cx="76200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50800" dir="5400000" algn="ctr" rotWithShape="0">
              <a:schemeClr val="hlink"/>
            </a:outerShdw>
          </a:effectLst>
        </p:spPr>
        <p:txBody>
          <a:bodyPr lIns="92075" tIns="46038" rIns="92075" bIns="46038">
            <a:spAutoFit/>
          </a:bodyPr>
          <a:lstStyle/>
          <a:p>
            <a:pPr marL="190500" indent="-190500" defTabSz="762000" eaLnBrk="0" hangingPunct="0">
              <a:spcBef>
                <a:spcPct val="25000"/>
              </a:spcBef>
              <a:buFont typeface="Tahoma" pitchFamily="34" charset="0"/>
              <a:buNone/>
              <a:defRPr/>
            </a:pPr>
            <a:r>
              <a:rPr lang="es-ES_tradnl" sz="2000" b="1">
                <a:latin typeface="AvantGarde Bk BT" pitchFamily="34" charset="0"/>
              </a:rPr>
              <a:t>	 type of Sherry		 sealed bottle	    open bottle</a:t>
            </a:r>
          </a:p>
        </p:txBody>
      </p:sp>
      <p:sp>
        <p:nvSpPr>
          <p:cNvPr id="90125" name="Rectangle 13"/>
          <p:cNvSpPr>
            <a:spLocks noChangeArrowheads="1"/>
          </p:cNvSpPr>
          <p:nvPr/>
        </p:nvSpPr>
        <p:spPr bwMode="auto">
          <a:xfrm>
            <a:off x="838200" y="1371600"/>
            <a:ext cx="75438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lIns="92075" tIns="46038" rIns="92075" bIns="46038">
            <a:spAutoFit/>
          </a:bodyPr>
          <a:lstStyle/>
          <a:p>
            <a:pPr defTabSz="762000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s-ES_tradnl" sz="2200" i="1">
                <a:latin typeface="AvantGarde Bk BT" pitchFamily="34" charset="0"/>
              </a:rPr>
              <a:t>To enjoy at its best, it should be consumed within a reasonable period after purchase. Try and buy Fino and Manzanilla from outlets with good turnover for freshness.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0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0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0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9" grpId="0" autoUpdateAnimBg="0"/>
      <p:bldP spid="90120" grpId="0" autoUpdateAnimBg="0"/>
      <p:bldP spid="90121" grpId="0" autoUpdateAnimBg="0"/>
      <p:bldP spid="90122" grpId="0" autoUpdateAnimBg="0"/>
      <p:bldP spid="90123" grpId="0" autoUpdateAnimBg="0"/>
      <p:bldP spid="90124" grpId="0" animBg="1" autoUpdateAnimBg="0"/>
      <p:bldP spid="9012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7925" y="0"/>
            <a:ext cx="4156075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673100" y="76200"/>
            <a:ext cx="2778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3,000 years of history</a:t>
            </a:r>
          </a:p>
        </p:txBody>
      </p:sp>
      <p:sp>
        <p:nvSpPr>
          <p:cNvPr id="356356" name="Freeform 4"/>
          <p:cNvSpPr>
            <a:spLocks/>
          </p:cNvSpPr>
          <p:nvPr/>
        </p:nvSpPr>
        <p:spPr bwMode="auto">
          <a:xfrm>
            <a:off x="2857500" y="1585913"/>
            <a:ext cx="2047875" cy="1209675"/>
          </a:xfrm>
          <a:custGeom>
            <a:avLst/>
            <a:gdLst/>
            <a:ahLst/>
            <a:cxnLst>
              <a:cxn ang="0">
                <a:pos x="0" y="381"/>
              </a:cxn>
              <a:cxn ang="0">
                <a:pos x="42" y="354"/>
              </a:cxn>
              <a:cxn ang="0">
                <a:pos x="60" y="342"/>
              </a:cxn>
              <a:cxn ang="0">
                <a:pos x="69" y="336"/>
              </a:cxn>
              <a:cxn ang="0">
                <a:pos x="135" y="219"/>
              </a:cxn>
              <a:cxn ang="0">
                <a:pos x="156" y="135"/>
              </a:cxn>
              <a:cxn ang="0">
                <a:pos x="166" y="53"/>
              </a:cxn>
              <a:cxn ang="0">
                <a:pos x="183" y="42"/>
              </a:cxn>
              <a:cxn ang="0">
                <a:pos x="186" y="33"/>
              </a:cxn>
              <a:cxn ang="0">
                <a:pos x="254" y="53"/>
              </a:cxn>
              <a:cxn ang="0">
                <a:pos x="345" y="39"/>
              </a:cxn>
              <a:cxn ang="0">
                <a:pos x="402" y="51"/>
              </a:cxn>
              <a:cxn ang="0">
                <a:pos x="486" y="66"/>
              </a:cxn>
              <a:cxn ang="0">
                <a:pos x="588" y="81"/>
              </a:cxn>
              <a:cxn ang="0">
                <a:pos x="702" y="141"/>
              </a:cxn>
              <a:cxn ang="0">
                <a:pos x="846" y="189"/>
              </a:cxn>
              <a:cxn ang="0">
                <a:pos x="926" y="221"/>
              </a:cxn>
              <a:cxn ang="0">
                <a:pos x="1062" y="245"/>
              </a:cxn>
              <a:cxn ang="0">
                <a:pos x="1142" y="253"/>
              </a:cxn>
              <a:cxn ang="0">
                <a:pos x="1214" y="245"/>
              </a:cxn>
              <a:cxn ang="0">
                <a:pos x="1246" y="269"/>
              </a:cxn>
              <a:cxn ang="0">
                <a:pos x="1246" y="269"/>
              </a:cxn>
              <a:cxn ang="0">
                <a:pos x="1270" y="285"/>
              </a:cxn>
              <a:cxn ang="0">
                <a:pos x="1262" y="389"/>
              </a:cxn>
              <a:cxn ang="0">
                <a:pos x="1242" y="417"/>
              </a:cxn>
              <a:cxn ang="0">
                <a:pos x="1140" y="426"/>
              </a:cxn>
              <a:cxn ang="0">
                <a:pos x="1068" y="435"/>
              </a:cxn>
              <a:cxn ang="0">
                <a:pos x="975" y="474"/>
              </a:cxn>
              <a:cxn ang="0">
                <a:pos x="927" y="564"/>
              </a:cxn>
              <a:cxn ang="0">
                <a:pos x="918" y="600"/>
              </a:cxn>
              <a:cxn ang="0">
                <a:pos x="885" y="642"/>
              </a:cxn>
              <a:cxn ang="0">
                <a:pos x="867" y="654"/>
              </a:cxn>
              <a:cxn ang="0">
                <a:pos x="798" y="714"/>
              </a:cxn>
              <a:cxn ang="0">
                <a:pos x="753" y="747"/>
              </a:cxn>
              <a:cxn ang="0">
                <a:pos x="720" y="762"/>
              </a:cxn>
              <a:cxn ang="0">
                <a:pos x="645" y="744"/>
              </a:cxn>
              <a:cxn ang="0">
                <a:pos x="519" y="744"/>
              </a:cxn>
              <a:cxn ang="0">
                <a:pos x="450" y="660"/>
              </a:cxn>
              <a:cxn ang="0">
                <a:pos x="279" y="594"/>
              </a:cxn>
              <a:cxn ang="0">
                <a:pos x="168" y="579"/>
              </a:cxn>
              <a:cxn ang="0">
                <a:pos x="138" y="564"/>
              </a:cxn>
              <a:cxn ang="0">
                <a:pos x="120" y="558"/>
              </a:cxn>
              <a:cxn ang="0">
                <a:pos x="93" y="522"/>
              </a:cxn>
              <a:cxn ang="0">
                <a:pos x="57" y="480"/>
              </a:cxn>
              <a:cxn ang="0">
                <a:pos x="33" y="459"/>
              </a:cxn>
              <a:cxn ang="0">
                <a:pos x="9" y="402"/>
              </a:cxn>
              <a:cxn ang="0">
                <a:pos x="0" y="381"/>
              </a:cxn>
            </a:cxnLst>
            <a:rect l="0" t="0" r="r" b="b"/>
            <a:pathLst>
              <a:path w="1290" h="762">
                <a:moveTo>
                  <a:pt x="0" y="381"/>
                </a:moveTo>
                <a:cubicBezTo>
                  <a:pt x="17" y="375"/>
                  <a:pt x="27" y="362"/>
                  <a:pt x="42" y="354"/>
                </a:cubicBezTo>
                <a:cubicBezTo>
                  <a:pt x="48" y="350"/>
                  <a:pt x="54" y="346"/>
                  <a:pt x="60" y="342"/>
                </a:cubicBezTo>
                <a:cubicBezTo>
                  <a:pt x="63" y="340"/>
                  <a:pt x="69" y="336"/>
                  <a:pt x="69" y="336"/>
                </a:cubicBezTo>
                <a:cubicBezTo>
                  <a:pt x="94" y="298"/>
                  <a:pt x="115" y="259"/>
                  <a:pt x="135" y="219"/>
                </a:cubicBezTo>
                <a:cubicBezTo>
                  <a:pt x="147" y="195"/>
                  <a:pt x="147" y="161"/>
                  <a:pt x="156" y="135"/>
                </a:cubicBezTo>
                <a:cubicBezTo>
                  <a:pt x="163" y="114"/>
                  <a:pt x="159" y="75"/>
                  <a:pt x="166" y="53"/>
                </a:cubicBezTo>
                <a:cubicBezTo>
                  <a:pt x="166" y="21"/>
                  <a:pt x="180" y="51"/>
                  <a:pt x="183" y="42"/>
                </a:cubicBezTo>
                <a:cubicBezTo>
                  <a:pt x="184" y="39"/>
                  <a:pt x="186" y="33"/>
                  <a:pt x="186" y="33"/>
                </a:cubicBezTo>
                <a:cubicBezTo>
                  <a:pt x="191" y="0"/>
                  <a:pt x="218" y="49"/>
                  <a:pt x="254" y="53"/>
                </a:cubicBezTo>
                <a:cubicBezTo>
                  <a:pt x="289" y="74"/>
                  <a:pt x="304" y="35"/>
                  <a:pt x="345" y="39"/>
                </a:cubicBezTo>
                <a:cubicBezTo>
                  <a:pt x="364" y="45"/>
                  <a:pt x="381" y="49"/>
                  <a:pt x="402" y="51"/>
                </a:cubicBezTo>
                <a:cubicBezTo>
                  <a:pt x="431" y="61"/>
                  <a:pt x="455" y="64"/>
                  <a:pt x="486" y="66"/>
                </a:cubicBezTo>
                <a:cubicBezTo>
                  <a:pt x="517" y="76"/>
                  <a:pt x="555" y="73"/>
                  <a:pt x="588" y="81"/>
                </a:cubicBezTo>
                <a:cubicBezTo>
                  <a:pt x="664" y="99"/>
                  <a:pt x="624" y="135"/>
                  <a:pt x="702" y="141"/>
                </a:cubicBezTo>
                <a:cubicBezTo>
                  <a:pt x="739" y="150"/>
                  <a:pt x="808" y="183"/>
                  <a:pt x="846" y="189"/>
                </a:cubicBezTo>
                <a:cubicBezTo>
                  <a:pt x="885" y="196"/>
                  <a:pt x="886" y="215"/>
                  <a:pt x="926" y="221"/>
                </a:cubicBezTo>
                <a:cubicBezTo>
                  <a:pt x="954" y="230"/>
                  <a:pt x="1031" y="241"/>
                  <a:pt x="1062" y="245"/>
                </a:cubicBezTo>
                <a:cubicBezTo>
                  <a:pt x="1090" y="254"/>
                  <a:pt x="1074" y="247"/>
                  <a:pt x="1142" y="253"/>
                </a:cubicBezTo>
                <a:cubicBezTo>
                  <a:pt x="1192" y="257"/>
                  <a:pt x="1164" y="239"/>
                  <a:pt x="1214" y="245"/>
                </a:cubicBezTo>
                <a:cubicBezTo>
                  <a:pt x="1237" y="253"/>
                  <a:pt x="1223" y="261"/>
                  <a:pt x="1246" y="269"/>
                </a:cubicBezTo>
                <a:cubicBezTo>
                  <a:pt x="1238" y="282"/>
                  <a:pt x="1254" y="256"/>
                  <a:pt x="1246" y="269"/>
                </a:cubicBezTo>
                <a:cubicBezTo>
                  <a:pt x="1242" y="290"/>
                  <a:pt x="1290" y="272"/>
                  <a:pt x="1270" y="285"/>
                </a:cubicBezTo>
                <a:cubicBezTo>
                  <a:pt x="1257" y="305"/>
                  <a:pt x="1246" y="325"/>
                  <a:pt x="1262" y="389"/>
                </a:cubicBezTo>
                <a:cubicBezTo>
                  <a:pt x="1246" y="413"/>
                  <a:pt x="1264" y="416"/>
                  <a:pt x="1242" y="417"/>
                </a:cubicBezTo>
                <a:cubicBezTo>
                  <a:pt x="1210" y="425"/>
                  <a:pt x="1173" y="424"/>
                  <a:pt x="1140" y="426"/>
                </a:cubicBezTo>
                <a:cubicBezTo>
                  <a:pt x="1117" y="434"/>
                  <a:pt x="1092" y="428"/>
                  <a:pt x="1068" y="435"/>
                </a:cubicBezTo>
                <a:cubicBezTo>
                  <a:pt x="1035" y="445"/>
                  <a:pt x="1007" y="463"/>
                  <a:pt x="975" y="474"/>
                </a:cubicBezTo>
                <a:cubicBezTo>
                  <a:pt x="956" y="503"/>
                  <a:pt x="942" y="533"/>
                  <a:pt x="927" y="564"/>
                </a:cubicBezTo>
                <a:cubicBezTo>
                  <a:pt x="921" y="575"/>
                  <a:pt x="922" y="589"/>
                  <a:pt x="918" y="600"/>
                </a:cubicBezTo>
                <a:cubicBezTo>
                  <a:pt x="912" y="615"/>
                  <a:pt x="897" y="631"/>
                  <a:pt x="885" y="642"/>
                </a:cubicBezTo>
                <a:cubicBezTo>
                  <a:pt x="880" y="647"/>
                  <a:pt x="867" y="654"/>
                  <a:pt x="867" y="654"/>
                </a:cubicBezTo>
                <a:cubicBezTo>
                  <a:pt x="850" y="680"/>
                  <a:pt x="821" y="695"/>
                  <a:pt x="798" y="714"/>
                </a:cubicBezTo>
                <a:cubicBezTo>
                  <a:pt x="782" y="727"/>
                  <a:pt x="773" y="740"/>
                  <a:pt x="753" y="747"/>
                </a:cubicBezTo>
                <a:cubicBezTo>
                  <a:pt x="741" y="756"/>
                  <a:pt x="735" y="758"/>
                  <a:pt x="720" y="762"/>
                </a:cubicBezTo>
                <a:cubicBezTo>
                  <a:pt x="693" y="758"/>
                  <a:pt x="670" y="752"/>
                  <a:pt x="645" y="744"/>
                </a:cubicBezTo>
                <a:cubicBezTo>
                  <a:pt x="592" y="746"/>
                  <a:pt x="568" y="751"/>
                  <a:pt x="519" y="744"/>
                </a:cubicBezTo>
                <a:cubicBezTo>
                  <a:pt x="494" y="736"/>
                  <a:pt x="469" y="682"/>
                  <a:pt x="450" y="660"/>
                </a:cubicBezTo>
                <a:cubicBezTo>
                  <a:pt x="406" y="607"/>
                  <a:pt x="343" y="597"/>
                  <a:pt x="279" y="594"/>
                </a:cubicBezTo>
                <a:cubicBezTo>
                  <a:pt x="244" y="585"/>
                  <a:pt x="204" y="584"/>
                  <a:pt x="168" y="579"/>
                </a:cubicBezTo>
                <a:cubicBezTo>
                  <a:pt x="157" y="575"/>
                  <a:pt x="149" y="568"/>
                  <a:pt x="138" y="564"/>
                </a:cubicBezTo>
                <a:cubicBezTo>
                  <a:pt x="132" y="562"/>
                  <a:pt x="120" y="558"/>
                  <a:pt x="120" y="558"/>
                </a:cubicBezTo>
                <a:cubicBezTo>
                  <a:pt x="115" y="543"/>
                  <a:pt x="103" y="534"/>
                  <a:pt x="93" y="522"/>
                </a:cubicBezTo>
                <a:cubicBezTo>
                  <a:pt x="80" y="507"/>
                  <a:pt x="77" y="493"/>
                  <a:pt x="57" y="480"/>
                </a:cubicBezTo>
                <a:cubicBezTo>
                  <a:pt x="50" y="469"/>
                  <a:pt x="45" y="463"/>
                  <a:pt x="33" y="459"/>
                </a:cubicBezTo>
                <a:cubicBezTo>
                  <a:pt x="20" y="440"/>
                  <a:pt x="21" y="421"/>
                  <a:pt x="9" y="402"/>
                </a:cubicBezTo>
                <a:cubicBezTo>
                  <a:pt x="13" y="383"/>
                  <a:pt x="17" y="389"/>
                  <a:pt x="0" y="381"/>
                </a:cubicBezTo>
                <a:close/>
              </a:path>
            </a:pathLst>
          </a:custGeom>
          <a:gradFill rotWithShape="0">
            <a:gsLst>
              <a:gs pos="0">
                <a:schemeClr val="hlink">
                  <a:gamma/>
                  <a:tint val="14118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2054" name="Freeform 5"/>
          <p:cNvSpPr>
            <a:spLocks/>
          </p:cNvSpPr>
          <p:nvPr/>
        </p:nvSpPr>
        <p:spPr bwMode="auto">
          <a:xfrm>
            <a:off x="533400" y="2663825"/>
            <a:ext cx="1127125" cy="1912938"/>
          </a:xfrm>
          <a:custGeom>
            <a:avLst/>
            <a:gdLst>
              <a:gd name="T0" fmla="*/ 325437 w 710"/>
              <a:gd name="T1" fmla="*/ 19050 h 1205"/>
              <a:gd name="T2" fmla="*/ 487363 w 710"/>
              <a:gd name="T3" fmla="*/ 15875 h 1205"/>
              <a:gd name="T4" fmla="*/ 581025 w 710"/>
              <a:gd name="T5" fmla="*/ 46038 h 1205"/>
              <a:gd name="T6" fmla="*/ 685800 w 710"/>
              <a:gd name="T7" fmla="*/ 61913 h 1205"/>
              <a:gd name="T8" fmla="*/ 923925 w 710"/>
              <a:gd name="T9" fmla="*/ 31750 h 1205"/>
              <a:gd name="T10" fmla="*/ 1020763 w 710"/>
              <a:gd name="T11" fmla="*/ 123825 h 1205"/>
              <a:gd name="T12" fmla="*/ 1090613 w 710"/>
              <a:gd name="T13" fmla="*/ 184150 h 1205"/>
              <a:gd name="T14" fmla="*/ 1106488 w 710"/>
              <a:gd name="T15" fmla="*/ 239713 h 1205"/>
              <a:gd name="T16" fmla="*/ 1082675 w 710"/>
              <a:gd name="T17" fmla="*/ 334963 h 1205"/>
              <a:gd name="T18" fmla="*/ 1085850 w 710"/>
              <a:gd name="T19" fmla="*/ 455613 h 1205"/>
              <a:gd name="T20" fmla="*/ 1041400 w 710"/>
              <a:gd name="T21" fmla="*/ 569913 h 1205"/>
              <a:gd name="T22" fmla="*/ 1025525 w 710"/>
              <a:gd name="T23" fmla="*/ 690563 h 1205"/>
              <a:gd name="T24" fmla="*/ 996950 w 710"/>
              <a:gd name="T25" fmla="*/ 784225 h 1205"/>
              <a:gd name="T26" fmla="*/ 974725 w 710"/>
              <a:gd name="T27" fmla="*/ 906463 h 1205"/>
              <a:gd name="T28" fmla="*/ 965200 w 710"/>
              <a:gd name="T29" fmla="*/ 992188 h 1205"/>
              <a:gd name="T30" fmla="*/ 868363 w 710"/>
              <a:gd name="T31" fmla="*/ 1119188 h 1205"/>
              <a:gd name="T32" fmla="*/ 944563 w 710"/>
              <a:gd name="T33" fmla="*/ 1182688 h 1205"/>
              <a:gd name="T34" fmla="*/ 977900 w 710"/>
              <a:gd name="T35" fmla="*/ 1206500 h 1205"/>
              <a:gd name="T36" fmla="*/ 993775 w 710"/>
              <a:gd name="T37" fmla="*/ 1219200 h 1205"/>
              <a:gd name="T38" fmla="*/ 998538 w 710"/>
              <a:gd name="T39" fmla="*/ 1260475 h 1205"/>
              <a:gd name="T40" fmla="*/ 973138 w 710"/>
              <a:gd name="T41" fmla="*/ 1298575 h 1205"/>
              <a:gd name="T42" fmla="*/ 906463 w 710"/>
              <a:gd name="T43" fmla="*/ 1393825 h 1205"/>
              <a:gd name="T44" fmla="*/ 828675 w 710"/>
              <a:gd name="T45" fmla="*/ 1549400 h 1205"/>
              <a:gd name="T46" fmla="*/ 738187 w 710"/>
              <a:gd name="T47" fmla="*/ 1646238 h 1205"/>
              <a:gd name="T48" fmla="*/ 665162 w 710"/>
              <a:gd name="T49" fmla="*/ 1806576 h 1205"/>
              <a:gd name="T50" fmla="*/ 668337 w 710"/>
              <a:gd name="T51" fmla="*/ 1851026 h 1205"/>
              <a:gd name="T52" fmla="*/ 652462 w 710"/>
              <a:gd name="T53" fmla="*/ 1912938 h 1205"/>
              <a:gd name="T54" fmla="*/ 385762 w 710"/>
              <a:gd name="T55" fmla="*/ 1870076 h 1205"/>
              <a:gd name="T56" fmla="*/ 276225 w 710"/>
              <a:gd name="T57" fmla="*/ 1851026 h 1205"/>
              <a:gd name="T58" fmla="*/ 174625 w 710"/>
              <a:gd name="T59" fmla="*/ 1863726 h 1205"/>
              <a:gd name="T60" fmla="*/ 73025 w 710"/>
              <a:gd name="T61" fmla="*/ 1863726 h 1205"/>
              <a:gd name="T62" fmla="*/ 127000 w 710"/>
              <a:gd name="T63" fmla="*/ 1722438 h 1205"/>
              <a:gd name="T64" fmla="*/ 144462 w 710"/>
              <a:gd name="T65" fmla="*/ 1700213 h 1205"/>
              <a:gd name="T66" fmla="*/ 152400 w 710"/>
              <a:gd name="T67" fmla="*/ 1541463 h 1205"/>
              <a:gd name="T68" fmla="*/ 171450 w 710"/>
              <a:gd name="T69" fmla="*/ 1365250 h 1205"/>
              <a:gd name="T70" fmla="*/ 147637 w 710"/>
              <a:gd name="T71" fmla="*/ 1293813 h 1205"/>
              <a:gd name="T72" fmla="*/ 138113 w 710"/>
              <a:gd name="T73" fmla="*/ 1231900 h 1205"/>
              <a:gd name="T74" fmla="*/ 203200 w 710"/>
              <a:gd name="T75" fmla="*/ 1190625 h 1205"/>
              <a:gd name="T76" fmla="*/ 161925 w 710"/>
              <a:gd name="T77" fmla="*/ 1146175 h 1205"/>
              <a:gd name="T78" fmla="*/ 123825 w 710"/>
              <a:gd name="T79" fmla="*/ 1184275 h 1205"/>
              <a:gd name="T80" fmla="*/ 0 w 710"/>
              <a:gd name="T81" fmla="*/ 1146175 h 1205"/>
              <a:gd name="T82" fmla="*/ 65088 w 710"/>
              <a:gd name="T83" fmla="*/ 1022350 h 1205"/>
              <a:gd name="T84" fmla="*/ 166687 w 710"/>
              <a:gd name="T85" fmla="*/ 836613 h 1205"/>
              <a:gd name="T86" fmla="*/ 280988 w 710"/>
              <a:gd name="T87" fmla="*/ 555625 h 1205"/>
              <a:gd name="T88" fmla="*/ 307975 w 710"/>
              <a:gd name="T89" fmla="*/ 225425 h 1205"/>
              <a:gd name="T90" fmla="*/ 314325 w 710"/>
              <a:gd name="T91" fmla="*/ 88900 h 1205"/>
              <a:gd name="T92" fmla="*/ 325437 w 710"/>
              <a:gd name="T93" fmla="*/ 19050 h 1205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710"/>
              <a:gd name="T142" fmla="*/ 0 h 1205"/>
              <a:gd name="T143" fmla="*/ 710 w 710"/>
              <a:gd name="T144" fmla="*/ 1205 h 1205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710" h="1205">
                <a:moveTo>
                  <a:pt x="205" y="12"/>
                </a:moveTo>
                <a:cubicBezTo>
                  <a:pt x="247" y="28"/>
                  <a:pt x="218" y="0"/>
                  <a:pt x="307" y="10"/>
                </a:cubicBezTo>
                <a:cubicBezTo>
                  <a:pt x="327" y="13"/>
                  <a:pt x="366" y="29"/>
                  <a:pt x="366" y="29"/>
                </a:cubicBezTo>
                <a:cubicBezTo>
                  <a:pt x="395" y="37"/>
                  <a:pt x="404" y="27"/>
                  <a:pt x="432" y="39"/>
                </a:cubicBezTo>
                <a:cubicBezTo>
                  <a:pt x="491" y="45"/>
                  <a:pt x="523" y="12"/>
                  <a:pt x="582" y="20"/>
                </a:cubicBezTo>
                <a:cubicBezTo>
                  <a:pt x="613" y="29"/>
                  <a:pt x="616" y="65"/>
                  <a:pt x="643" y="78"/>
                </a:cubicBezTo>
                <a:cubicBezTo>
                  <a:pt x="655" y="85"/>
                  <a:pt x="687" y="163"/>
                  <a:pt x="687" y="116"/>
                </a:cubicBezTo>
                <a:cubicBezTo>
                  <a:pt x="691" y="116"/>
                  <a:pt x="697" y="151"/>
                  <a:pt x="697" y="151"/>
                </a:cubicBezTo>
                <a:cubicBezTo>
                  <a:pt x="710" y="182"/>
                  <a:pt x="677" y="182"/>
                  <a:pt x="682" y="211"/>
                </a:cubicBezTo>
                <a:cubicBezTo>
                  <a:pt x="674" y="227"/>
                  <a:pt x="694" y="271"/>
                  <a:pt x="684" y="287"/>
                </a:cubicBezTo>
                <a:cubicBezTo>
                  <a:pt x="669" y="318"/>
                  <a:pt x="659" y="334"/>
                  <a:pt x="656" y="359"/>
                </a:cubicBezTo>
                <a:cubicBezTo>
                  <a:pt x="651" y="384"/>
                  <a:pt x="651" y="412"/>
                  <a:pt x="646" y="435"/>
                </a:cubicBezTo>
                <a:cubicBezTo>
                  <a:pt x="645" y="453"/>
                  <a:pt x="623" y="475"/>
                  <a:pt x="628" y="494"/>
                </a:cubicBezTo>
                <a:cubicBezTo>
                  <a:pt x="623" y="518"/>
                  <a:pt x="618" y="550"/>
                  <a:pt x="614" y="571"/>
                </a:cubicBezTo>
                <a:cubicBezTo>
                  <a:pt x="610" y="593"/>
                  <a:pt x="618" y="603"/>
                  <a:pt x="608" y="625"/>
                </a:cubicBezTo>
                <a:cubicBezTo>
                  <a:pt x="593" y="653"/>
                  <a:pt x="566" y="678"/>
                  <a:pt x="547" y="705"/>
                </a:cubicBezTo>
                <a:cubicBezTo>
                  <a:pt x="548" y="740"/>
                  <a:pt x="566" y="727"/>
                  <a:pt x="595" y="745"/>
                </a:cubicBezTo>
                <a:cubicBezTo>
                  <a:pt x="601" y="751"/>
                  <a:pt x="608" y="756"/>
                  <a:pt x="616" y="760"/>
                </a:cubicBezTo>
                <a:cubicBezTo>
                  <a:pt x="619" y="763"/>
                  <a:pt x="626" y="768"/>
                  <a:pt x="626" y="768"/>
                </a:cubicBezTo>
                <a:cubicBezTo>
                  <a:pt x="631" y="777"/>
                  <a:pt x="629" y="794"/>
                  <a:pt x="629" y="794"/>
                </a:cubicBezTo>
                <a:cubicBezTo>
                  <a:pt x="627" y="804"/>
                  <a:pt x="622" y="804"/>
                  <a:pt x="613" y="818"/>
                </a:cubicBezTo>
                <a:cubicBezTo>
                  <a:pt x="604" y="831"/>
                  <a:pt x="586" y="852"/>
                  <a:pt x="571" y="878"/>
                </a:cubicBezTo>
                <a:cubicBezTo>
                  <a:pt x="556" y="904"/>
                  <a:pt x="540" y="949"/>
                  <a:pt x="522" y="976"/>
                </a:cubicBezTo>
                <a:cubicBezTo>
                  <a:pt x="500" y="993"/>
                  <a:pt x="479" y="1015"/>
                  <a:pt x="465" y="1037"/>
                </a:cubicBezTo>
                <a:cubicBezTo>
                  <a:pt x="450" y="1072"/>
                  <a:pt x="420" y="1098"/>
                  <a:pt x="419" y="1138"/>
                </a:cubicBezTo>
                <a:cubicBezTo>
                  <a:pt x="419" y="1147"/>
                  <a:pt x="421" y="1157"/>
                  <a:pt x="421" y="1166"/>
                </a:cubicBezTo>
                <a:cubicBezTo>
                  <a:pt x="422" y="1173"/>
                  <a:pt x="411" y="1205"/>
                  <a:pt x="411" y="1205"/>
                </a:cubicBezTo>
                <a:cubicBezTo>
                  <a:pt x="346" y="1199"/>
                  <a:pt x="306" y="1196"/>
                  <a:pt x="243" y="1178"/>
                </a:cubicBezTo>
                <a:cubicBezTo>
                  <a:pt x="209" y="1174"/>
                  <a:pt x="203" y="1166"/>
                  <a:pt x="174" y="1166"/>
                </a:cubicBezTo>
                <a:cubicBezTo>
                  <a:pt x="162" y="1166"/>
                  <a:pt x="110" y="1174"/>
                  <a:pt x="110" y="1174"/>
                </a:cubicBezTo>
                <a:cubicBezTo>
                  <a:pt x="46" y="1160"/>
                  <a:pt x="64" y="1201"/>
                  <a:pt x="46" y="1174"/>
                </a:cubicBezTo>
                <a:cubicBezTo>
                  <a:pt x="56" y="1158"/>
                  <a:pt x="68" y="1104"/>
                  <a:pt x="80" y="1085"/>
                </a:cubicBezTo>
                <a:cubicBezTo>
                  <a:pt x="83" y="1081"/>
                  <a:pt x="91" y="1071"/>
                  <a:pt x="91" y="1071"/>
                </a:cubicBezTo>
                <a:cubicBezTo>
                  <a:pt x="84" y="1043"/>
                  <a:pt x="83" y="995"/>
                  <a:pt x="96" y="971"/>
                </a:cubicBezTo>
                <a:cubicBezTo>
                  <a:pt x="99" y="899"/>
                  <a:pt x="114" y="907"/>
                  <a:pt x="108" y="860"/>
                </a:cubicBezTo>
                <a:cubicBezTo>
                  <a:pt x="110" y="830"/>
                  <a:pt x="96" y="829"/>
                  <a:pt x="93" y="815"/>
                </a:cubicBezTo>
                <a:cubicBezTo>
                  <a:pt x="90" y="801"/>
                  <a:pt x="81" y="787"/>
                  <a:pt x="87" y="776"/>
                </a:cubicBezTo>
                <a:cubicBezTo>
                  <a:pt x="93" y="765"/>
                  <a:pt x="126" y="759"/>
                  <a:pt x="128" y="750"/>
                </a:cubicBezTo>
                <a:cubicBezTo>
                  <a:pt x="125" y="744"/>
                  <a:pt x="112" y="721"/>
                  <a:pt x="102" y="722"/>
                </a:cubicBezTo>
                <a:cubicBezTo>
                  <a:pt x="90" y="725"/>
                  <a:pt x="95" y="746"/>
                  <a:pt x="78" y="746"/>
                </a:cubicBezTo>
                <a:cubicBezTo>
                  <a:pt x="61" y="746"/>
                  <a:pt x="6" y="739"/>
                  <a:pt x="0" y="722"/>
                </a:cubicBezTo>
                <a:cubicBezTo>
                  <a:pt x="8" y="702"/>
                  <a:pt x="31" y="663"/>
                  <a:pt x="41" y="644"/>
                </a:cubicBezTo>
                <a:cubicBezTo>
                  <a:pt x="43" y="609"/>
                  <a:pt x="77" y="553"/>
                  <a:pt x="105" y="527"/>
                </a:cubicBezTo>
                <a:cubicBezTo>
                  <a:pt x="153" y="482"/>
                  <a:pt x="156" y="407"/>
                  <a:pt x="177" y="350"/>
                </a:cubicBezTo>
                <a:cubicBezTo>
                  <a:pt x="186" y="274"/>
                  <a:pt x="214" y="219"/>
                  <a:pt x="194" y="142"/>
                </a:cubicBezTo>
                <a:cubicBezTo>
                  <a:pt x="205" y="105"/>
                  <a:pt x="204" y="94"/>
                  <a:pt x="198" y="56"/>
                </a:cubicBezTo>
                <a:cubicBezTo>
                  <a:pt x="199" y="27"/>
                  <a:pt x="201" y="31"/>
                  <a:pt x="205" y="12"/>
                </a:cubicBezTo>
                <a:close/>
              </a:path>
            </a:pathLst>
          </a:custGeom>
          <a:solidFill>
            <a:schemeClr val="hlink"/>
          </a:solidFill>
          <a:ln w="9525" cmpd="sng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56358" name="Text Box 6"/>
          <p:cNvSpPr txBox="1">
            <a:spLocks noChangeArrowheads="1"/>
          </p:cNvSpPr>
          <p:nvPr/>
        </p:nvSpPr>
        <p:spPr bwMode="auto">
          <a:xfrm rot="487563">
            <a:off x="3146425" y="2000250"/>
            <a:ext cx="11017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s-ES_tradnl" sz="16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F r a n c e</a:t>
            </a:r>
          </a:p>
        </p:txBody>
      </p:sp>
      <p:sp>
        <p:nvSpPr>
          <p:cNvPr id="356359" name="Text Box 7"/>
          <p:cNvSpPr txBox="1">
            <a:spLocks noChangeArrowheads="1"/>
          </p:cNvSpPr>
          <p:nvPr/>
        </p:nvSpPr>
        <p:spPr bwMode="auto">
          <a:xfrm rot="-4772578">
            <a:off x="307975" y="3481388"/>
            <a:ext cx="1339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s-ES_tradnl" sz="16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P o r t u g a l</a:t>
            </a:r>
          </a:p>
        </p:txBody>
      </p:sp>
      <p:sp>
        <p:nvSpPr>
          <p:cNvPr id="356360" name="Freeform 8"/>
          <p:cNvSpPr>
            <a:spLocks/>
          </p:cNvSpPr>
          <p:nvPr/>
        </p:nvSpPr>
        <p:spPr bwMode="auto">
          <a:xfrm>
            <a:off x="747713" y="2032000"/>
            <a:ext cx="3605212" cy="3054350"/>
          </a:xfrm>
          <a:custGeom>
            <a:avLst/>
            <a:gdLst/>
            <a:ahLst/>
            <a:cxnLst>
              <a:cxn ang="0">
                <a:pos x="2219" y="296"/>
              </a:cxn>
              <a:cxn ang="0">
                <a:pos x="2119" y="324"/>
              </a:cxn>
              <a:cxn ang="0">
                <a:pos x="2071" y="324"/>
              </a:cxn>
              <a:cxn ang="0">
                <a:pos x="1955" y="316"/>
              </a:cxn>
              <a:cxn ang="0">
                <a:pos x="1935" y="304"/>
              </a:cxn>
              <a:cxn ang="0">
                <a:pos x="1863" y="252"/>
              </a:cxn>
              <a:cxn ang="0">
                <a:pos x="1795" y="252"/>
              </a:cxn>
              <a:cxn ang="0">
                <a:pos x="1703" y="264"/>
              </a:cxn>
              <a:cxn ang="0">
                <a:pos x="1495" y="220"/>
              </a:cxn>
              <a:cxn ang="0">
                <a:pos x="1351" y="132"/>
              </a:cxn>
              <a:cxn ang="0">
                <a:pos x="1183" y="100"/>
              </a:cxn>
              <a:cxn ang="0">
                <a:pos x="1051" y="100"/>
              </a:cxn>
              <a:cxn ang="0">
                <a:pos x="1011" y="72"/>
              </a:cxn>
              <a:cxn ang="0">
                <a:pos x="923" y="92"/>
              </a:cxn>
              <a:cxn ang="0">
                <a:pos x="715" y="76"/>
              </a:cxn>
              <a:cxn ang="0">
                <a:pos x="631" y="60"/>
              </a:cxn>
              <a:cxn ang="0">
                <a:pos x="347" y="32"/>
              </a:cxn>
              <a:cxn ang="0">
                <a:pos x="287" y="0"/>
              </a:cxn>
              <a:cxn ang="0">
                <a:pos x="187" y="32"/>
              </a:cxn>
              <a:cxn ang="0">
                <a:pos x="183" y="88"/>
              </a:cxn>
              <a:cxn ang="0">
                <a:pos x="59" y="120"/>
              </a:cxn>
              <a:cxn ang="0">
                <a:pos x="19" y="228"/>
              </a:cxn>
              <a:cxn ang="0">
                <a:pos x="19" y="280"/>
              </a:cxn>
              <a:cxn ang="0">
                <a:pos x="75" y="384"/>
              </a:cxn>
              <a:cxn ang="0">
                <a:pos x="67" y="444"/>
              </a:cxn>
              <a:cxn ang="0">
                <a:pos x="155" y="428"/>
              </a:cxn>
              <a:cxn ang="0">
                <a:pos x="239" y="452"/>
              </a:cxn>
              <a:cxn ang="0">
                <a:pos x="331" y="480"/>
              </a:cxn>
              <a:cxn ang="0">
                <a:pos x="423" y="452"/>
              </a:cxn>
              <a:cxn ang="0">
                <a:pos x="511" y="524"/>
              </a:cxn>
              <a:cxn ang="0">
                <a:pos x="439" y="636"/>
              </a:cxn>
              <a:cxn ang="0">
                <a:pos x="411" y="688"/>
              </a:cxn>
              <a:cxn ang="0">
                <a:pos x="439" y="748"/>
              </a:cxn>
              <a:cxn ang="0">
                <a:pos x="391" y="900"/>
              </a:cxn>
              <a:cxn ang="0">
                <a:pos x="383" y="996"/>
              </a:cxn>
              <a:cxn ang="0">
                <a:pos x="331" y="1028"/>
              </a:cxn>
              <a:cxn ang="0">
                <a:pos x="311" y="1092"/>
              </a:cxn>
              <a:cxn ang="0">
                <a:pos x="363" y="1156"/>
              </a:cxn>
              <a:cxn ang="0">
                <a:pos x="327" y="1208"/>
              </a:cxn>
              <a:cxn ang="0">
                <a:pos x="299" y="1328"/>
              </a:cxn>
              <a:cxn ang="0">
                <a:pos x="343" y="1408"/>
              </a:cxn>
              <a:cxn ang="0">
                <a:pos x="299" y="1452"/>
              </a:cxn>
              <a:cxn ang="0">
                <a:pos x="255" y="1504"/>
              </a:cxn>
              <a:cxn ang="0">
                <a:pos x="319" y="1620"/>
              </a:cxn>
              <a:cxn ang="0">
                <a:pos x="435" y="1676"/>
              </a:cxn>
              <a:cxn ang="0">
                <a:pos x="475" y="1764"/>
              </a:cxn>
              <a:cxn ang="0">
                <a:pos x="667" y="1884"/>
              </a:cxn>
              <a:cxn ang="0">
                <a:pos x="827" y="1792"/>
              </a:cxn>
              <a:cxn ang="0">
                <a:pos x="1055" y="1748"/>
              </a:cxn>
              <a:cxn ang="0">
                <a:pos x="1215" y="1716"/>
              </a:cxn>
              <a:cxn ang="0">
                <a:pos x="1271" y="1688"/>
              </a:cxn>
              <a:cxn ang="0">
                <a:pos x="1343" y="1736"/>
              </a:cxn>
              <a:cxn ang="0">
                <a:pos x="1423" y="1596"/>
              </a:cxn>
              <a:cxn ang="0">
                <a:pos x="1495" y="1532"/>
              </a:cxn>
              <a:cxn ang="0">
                <a:pos x="1595" y="1408"/>
              </a:cxn>
              <a:cxn ang="0">
                <a:pos x="1691" y="1284"/>
              </a:cxn>
              <a:cxn ang="0">
                <a:pos x="1739" y="1228"/>
              </a:cxn>
              <a:cxn ang="0">
                <a:pos x="1627" y="1076"/>
              </a:cxn>
              <a:cxn ang="0">
                <a:pos x="1723" y="900"/>
              </a:cxn>
              <a:cxn ang="0">
                <a:pos x="1823" y="736"/>
              </a:cxn>
              <a:cxn ang="0">
                <a:pos x="1995" y="604"/>
              </a:cxn>
              <a:cxn ang="0">
                <a:pos x="2175" y="516"/>
              </a:cxn>
              <a:cxn ang="0">
                <a:pos x="2271" y="408"/>
              </a:cxn>
            </a:cxnLst>
            <a:rect l="0" t="0" r="r" b="b"/>
            <a:pathLst>
              <a:path w="2271" h="1924">
                <a:moveTo>
                  <a:pt x="2255" y="340"/>
                </a:moveTo>
                <a:cubicBezTo>
                  <a:pt x="2262" y="319"/>
                  <a:pt x="2261" y="332"/>
                  <a:pt x="2243" y="304"/>
                </a:cubicBezTo>
                <a:cubicBezTo>
                  <a:pt x="2238" y="297"/>
                  <a:pt x="2219" y="296"/>
                  <a:pt x="2219" y="296"/>
                </a:cubicBezTo>
                <a:cubicBezTo>
                  <a:pt x="2193" y="300"/>
                  <a:pt x="2185" y="298"/>
                  <a:pt x="2167" y="316"/>
                </a:cubicBezTo>
                <a:cubicBezTo>
                  <a:pt x="2162" y="332"/>
                  <a:pt x="2155" y="335"/>
                  <a:pt x="2139" y="340"/>
                </a:cubicBezTo>
                <a:cubicBezTo>
                  <a:pt x="2109" y="330"/>
                  <a:pt x="2145" y="345"/>
                  <a:pt x="2119" y="324"/>
                </a:cubicBezTo>
                <a:cubicBezTo>
                  <a:pt x="2112" y="318"/>
                  <a:pt x="2102" y="317"/>
                  <a:pt x="2095" y="312"/>
                </a:cubicBezTo>
                <a:cubicBezTo>
                  <a:pt x="2091" y="313"/>
                  <a:pt x="2087" y="314"/>
                  <a:pt x="2083" y="316"/>
                </a:cubicBezTo>
                <a:cubicBezTo>
                  <a:pt x="2079" y="318"/>
                  <a:pt x="2075" y="322"/>
                  <a:pt x="2071" y="324"/>
                </a:cubicBezTo>
                <a:cubicBezTo>
                  <a:pt x="2063" y="327"/>
                  <a:pt x="2047" y="332"/>
                  <a:pt x="2047" y="332"/>
                </a:cubicBezTo>
                <a:cubicBezTo>
                  <a:pt x="2018" y="313"/>
                  <a:pt x="2016" y="313"/>
                  <a:pt x="1979" y="308"/>
                </a:cubicBezTo>
                <a:cubicBezTo>
                  <a:pt x="1971" y="311"/>
                  <a:pt x="1963" y="313"/>
                  <a:pt x="1955" y="316"/>
                </a:cubicBezTo>
                <a:cubicBezTo>
                  <a:pt x="1951" y="317"/>
                  <a:pt x="1943" y="320"/>
                  <a:pt x="1943" y="320"/>
                </a:cubicBezTo>
                <a:cubicBezTo>
                  <a:pt x="1938" y="319"/>
                  <a:pt x="1929" y="321"/>
                  <a:pt x="1927" y="316"/>
                </a:cubicBezTo>
                <a:cubicBezTo>
                  <a:pt x="1925" y="312"/>
                  <a:pt x="1934" y="309"/>
                  <a:pt x="1935" y="304"/>
                </a:cubicBezTo>
                <a:cubicBezTo>
                  <a:pt x="1936" y="299"/>
                  <a:pt x="1933" y="293"/>
                  <a:pt x="1931" y="288"/>
                </a:cubicBezTo>
                <a:cubicBezTo>
                  <a:pt x="1923" y="263"/>
                  <a:pt x="1923" y="260"/>
                  <a:pt x="1899" y="252"/>
                </a:cubicBezTo>
                <a:cubicBezTo>
                  <a:pt x="1884" y="257"/>
                  <a:pt x="1882" y="260"/>
                  <a:pt x="1863" y="252"/>
                </a:cubicBezTo>
                <a:cubicBezTo>
                  <a:pt x="1854" y="248"/>
                  <a:pt x="1839" y="236"/>
                  <a:pt x="1839" y="236"/>
                </a:cubicBezTo>
                <a:cubicBezTo>
                  <a:pt x="1823" y="237"/>
                  <a:pt x="1806" y="235"/>
                  <a:pt x="1791" y="240"/>
                </a:cubicBezTo>
                <a:cubicBezTo>
                  <a:pt x="1787" y="241"/>
                  <a:pt x="1797" y="248"/>
                  <a:pt x="1795" y="252"/>
                </a:cubicBezTo>
                <a:cubicBezTo>
                  <a:pt x="1788" y="265"/>
                  <a:pt x="1766" y="258"/>
                  <a:pt x="1751" y="260"/>
                </a:cubicBezTo>
                <a:cubicBezTo>
                  <a:pt x="1743" y="263"/>
                  <a:pt x="1736" y="272"/>
                  <a:pt x="1727" y="272"/>
                </a:cubicBezTo>
                <a:cubicBezTo>
                  <a:pt x="1719" y="272"/>
                  <a:pt x="1703" y="264"/>
                  <a:pt x="1703" y="264"/>
                </a:cubicBezTo>
                <a:cubicBezTo>
                  <a:pt x="1667" y="273"/>
                  <a:pt x="1651" y="251"/>
                  <a:pt x="1619" y="240"/>
                </a:cubicBezTo>
                <a:cubicBezTo>
                  <a:pt x="1589" y="260"/>
                  <a:pt x="1564" y="229"/>
                  <a:pt x="1535" y="224"/>
                </a:cubicBezTo>
                <a:cubicBezTo>
                  <a:pt x="1522" y="222"/>
                  <a:pt x="1508" y="221"/>
                  <a:pt x="1495" y="220"/>
                </a:cubicBezTo>
                <a:cubicBezTo>
                  <a:pt x="1478" y="214"/>
                  <a:pt x="1463" y="203"/>
                  <a:pt x="1447" y="196"/>
                </a:cubicBezTo>
                <a:cubicBezTo>
                  <a:pt x="1439" y="193"/>
                  <a:pt x="1423" y="188"/>
                  <a:pt x="1423" y="188"/>
                </a:cubicBezTo>
                <a:cubicBezTo>
                  <a:pt x="1410" y="148"/>
                  <a:pt x="1392" y="137"/>
                  <a:pt x="1351" y="132"/>
                </a:cubicBezTo>
                <a:cubicBezTo>
                  <a:pt x="1342" y="104"/>
                  <a:pt x="1351" y="111"/>
                  <a:pt x="1331" y="104"/>
                </a:cubicBezTo>
                <a:cubicBezTo>
                  <a:pt x="1316" y="109"/>
                  <a:pt x="1314" y="119"/>
                  <a:pt x="1299" y="124"/>
                </a:cubicBezTo>
                <a:cubicBezTo>
                  <a:pt x="1261" y="121"/>
                  <a:pt x="1220" y="112"/>
                  <a:pt x="1183" y="100"/>
                </a:cubicBezTo>
                <a:cubicBezTo>
                  <a:pt x="1139" y="105"/>
                  <a:pt x="1158" y="100"/>
                  <a:pt x="1123" y="112"/>
                </a:cubicBezTo>
                <a:cubicBezTo>
                  <a:pt x="1115" y="115"/>
                  <a:pt x="1099" y="120"/>
                  <a:pt x="1099" y="120"/>
                </a:cubicBezTo>
                <a:cubicBezTo>
                  <a:pt x="1068" y="100"/>
                  <a:pt x="1084" y="106"/>
                  <a:pt x="1051" y="100"/>
                </a:cubicBezTo>
                <a:cubicBezTo>
                  <a:pt x="1047" y="97"/>
                  <a:pt x="1042" y="96"/>
                  <a:pt x="1039" y="92"/>
                </a:cubicBezTo>
                <a:cubicBezTo>
                  <a:pt x="1036" y="89"/>
                  <a:pt x="1038" y="82"/>
                  <a:pt x="1035" y="80"/>
                </a:cubicBezTo>
                <a:cubicBezTo>
                  <a:pt x="1028" y="75"/>
                  <a:pt x="1011" y="72"/>
                  <a:pt x="1011" y="72"/>
                </a:cubicBezTo>
                <a:cubicBezTo>
                  <a:pt x="999" y="80"/>
                  <a:pt x="987" y="84"/>
                  <a:pt x="975" y="92"/>
                </a:cubicBezTo>
                <a:cubicBezTo>
                  <a:pt x="966" y="90"/>
                  <a:pt x="957" y="83"/>
                  <a:pt x="947" y="84"/>
                </a:cubicBezTo>
                <a:cubicBezTo>
                  <a:pt x="939" y="85"/>
                  <a:pt x="931" y="89"/>
                  <a:pt x="923" y="92"/>
                </a:cubicBezTo>
                <a:cubicBezTo>
                  <a:pt x="910" y="96"/>
                  <a:pt x="896" y="95"/>
                  <a:pt x="883" y="96"/>
                </a:cubicBezTo>
                <a:cubicBezTo>
                  <a:pt x="842" y="110"/>
                  <a:pt x="798" y="92"/>
                  <a:pt x="755" y="88"/>
                </a:cubicBezTo>
                <a:cubicBezTo>
                  <a:pt x="741" y="85"/>
                  <a:pt x="715" y="76"/>
                  <a:pt x="715" y="76"/>
                </a:cubicBezTo>
                <a:cubicBezTo>
                  <a:pt x="701" y="55"/>
                  <a:pt x="678" y="68"/>
                  <a:pt x="655" y="72"/>
                </a:cubicBezTo>
                <a:cubicBezTo>
                  <a:pt x="651" y="71"/>
                  <a:pt x="647" y="70"/>
                  <a:pt x="643" y="68"/>
                </a:cubicBezTo>
                <a:cubicBezTo>
                  <a:pt x="639" y="66"/>
                  <a:pt x="635" y="62"/>
                  <a:pt x="631" y="60"/>
                </a:cubicBezTo>
                <a:cubicBezTo>
                  <a:pt x="623" y="57"/>
                  <a:pt x="607" y="52"/>
                  <a:pt x="607" y="52"/>
                </a:cubicBezTo>
                <a:cubicBezTo>
                  <a:pt x="557" y="69"/>
                  <a:pt x="506" y="57"/>
                  <a:pt x="455" y="52"/>
                </a:cubicBezTo>
                <a:cubicBezTo>
                  <a:pt x="413" y="57"/>
                  <a:pt x="386" y="45"/>
                  <a:pt x="347" y="32"/>
                </a:cubicBezTo>
                <a:cubicBezTo>
                  <a:pt x="338" y="18"/>
                  <a:pt x="339" y="9"/>
                  <a:pt x="323" y="4"/>
                </a:cubicBezTo>
                <a:cubicBezTo>
                  <a:pt x="319" y="5"/>
                  <a:pt x="315" y="8"/>
                  <a:pt x="311" y="8"/>
                </a:cubicBezTo>
                <a:cubicBezTo>
                  <a:pt x="303" y="7"/>
                  <a:pt x="287" y="0"/>
                  <a:pt x="287" y="0"/>
                </a:cubicBezTo>
                <a:cubicBezTo>
                  <a:pt x="274" y="9"/>
                  <a:pt x="262" y="11"/>
                  <a:pt x="247" y="16"/>
                </a:cubicBezTo>
                <a:cubicBezTo>
                  <a:pt x="228" y="10"/>
                  <a:pt x="228" y="17"/>
                  <a:pt x="211" y="24"/>
                </a:cubicBezTo>
                <a:cubicBezTo>
                  <a:pt x="203" y="27"/>
                  <a:pt x="187" y="32"/>
                  <a:pt x="187" y="32"/>
                </a:cubicBezTo>
                <a:cubicBezTo>
                  <a:pt x="186" y="39"/>
                  <a:pt x="185" y="46"/>
                  <a:pt x="183" y="52"/>
                </a:cubicBezTo>
                <a:cubicBezTo>
                  <a:pt x="181" y="57"/>
                  <a:pt x="175" y="59"/>
                  <a:pt x="175" y="64"/>
                </a:cubicBezTo>
                <a:cubicBezTo>
                  <a:pt x="175" y="72"/>
                  <a:pt x="183" y="88"/>
                  <a:pt x="183" y="88"/>
                </a:cubicBezTo>
                <a:cubicBezTo>
                  <a:pt x="176" y="108"/>
                  <a:pt x="169" y="97"/>
                  <a:pt x="155" y="88"/>
                </a:cubicBezTo>
                <a:cubicBezTo>
                  <a:pt x="144" y="95"/>
                  <a:pt x="119" y="104"/>
                  <a:pt x="119" y="104"/>
                </a:cubicBezTo>
                <a:cubicBezTo>
                  <a:pt x="64" y="97"/>
                  <a:pt x="92" y="103"/>
                  <a:pt x="59" y="120"/>
                </a:cubicBezTo>
                <a:cubicBezTo>
                  <a:pt x="47" y="126"/>
                  <a:pt x="23" y="136"/>
                  <a:pt x="23" y="136"/>
                </a:cubicBezTo>
                <a:cubicBezTo>
                  <a:pt x="5" y="164"/>
                  <a:pt x="10" y="151"/>
                  <a:pt x="3" y="172"/>
                </a:cubicBezTo>
                <a:cubicBezTo>
                  <a:pt x="33" y="192"/>
                  <a:pt x="0" y="165"/>
                  <a:pt x="19" y="228"/>
                </a:cubicBezTo>
                <a:cubicBezTo>
                  <a:pt x="22" y="237"/>
                  <a:pt x="38" y="234"/>
                  <a:pt x="47" y="236"/>
                </a:cubicBezTo>
                <a:cubicBezTo>
                  <a:pt x="37" y="266"/>
                  <a:pt x="52" y="230"/>
                  <a:pt x="31" y="256"/>
                </a:cubicBezTo>
                <a:cubicBezTo>
                  <a:pt x="25" y="263"/>
                  <a:pt x="24" y="273"/>
                  <a:pt x="19" y="280"/>
                </a:cubicBezTo>
                <a:cubicBezTo>
                  <a:pt x="35" y="291"/>
                  <a:pt x="47" y="284"/>
                  <a:pt x="67" y="288"/>
                </a:cubicBezTo>
                <a:cubicBezTo>
                  <a:pt x="81" y="309"/>
                  <a:pt x="79" y="321"/>
                  <a:pt x="71" y="344"/>
                </a:cubicBezTo>
                <a:cubicBezTo>
                  <a:pt x="74" y="358"/>
                  <a:pt x="82" y="371"/>
                  <a:pt x="75" y="384"/>
                </a:cubicBezTo>
                <a:cubicBezTo>
                  <a:pt x="70" y="392"/>
                  <a:pt x="64" y="400"/>
                  <a:pt x="59" y="408"/>
                </a:cubicBezTo>
                <a:cubicBezTo>
                  <a:pt x="56" y="412"/>
                  <a:pt x="51" y="420"/>
                  <a:pt x="51" y="420"/>
                </a:cubicBezTo>
                <a:cubicBezTo>
                  <a:pt x="56" y="428"/>
                  <a:pt x="58" y="441"/>
                  <a:pt x="67" y="444"/>
                </a:cubicBezTo>
                <a:cubicBezTo>
                  <a:pt x="75" y="447"/>
                  <a:pt x="83" y="449"/>
                  <a:pt x="91" y="452"/>
                </a:cubicBezTo>
                <a:cubicBezTo>
                  <a:pt x="95" y="453"/>
                  <a:pt x="103" y="456"/>
                  <a:pt x="103" y="456"/>
                </a:cubicBezTo>
                <a:cubicBezTo>
                  <a:pt x="123" y="451"/>
                  <a:pt x="138" y="440"/>
                  <a:pt x="155" y="428"/>
                </a:cubicBezTo>
                <a:cubicBezTo>
                  <a:pt x="162" y="423"/>
                  <a:pt x="179" y="420"/>
                  <a:pt x="179" y="420"/>
                </a:cubicBezTo>
                <a:cubicBezTo>
                  <a:pt x="203" y="426"/>
                  <a:pt x="194" y="431"/>
                  <a:pt x="183" y="448"/>
                </a:cubicBezTo>
                <a:cubicBezTo>
                  <a:pt x="192" y="474"/>
                  <a:pt x="218" y="459"/>
                  <a:pt x="239" y="452"/>
                </a:cubicBezTo>
                <a:cubicBezTo>
                  <a:pt x="258" y="456"/>
                  <a:pt x="276" y="462"/>
                  <a:pt x="295" y="468"/>
                </a:cubicBezTo>
                <a:cubicBezTo>
                  <a:pt x="303" y="471"/>
                  <a:pt x="311" y="473"/>
                  <a:pt x="319" y="476"/>
                </a:cubicBezTo>
                <a:cubicBezTo>
                  <a:pt x="323" y="477"/>
                  <a:pt x="331" y="480"/>
                  <a:pt x="331" y="480"/>
                </a:cubicBezTo>
                <a:cubicBezTo>
                  <a:pt x="383" y="473"/>
                  <a:pt x="343" y="487"/>
                  <a:pt x="363" y="448"/>
                </a:cubicBezTo>
                <a:cubicBezTo>
                  <a:pt x="367" y="440"/>
                  <a:pt x="380" y="441"/>
                  <a:pt x="387" y="436"/>
                </a:cubicBezTo>
                <a:cubicBezTo>
                  <a:pt x="398" y="443"/>
                  <a:pt x="423" y="452"/>
                  <a:pt x="423" y="452"/>
                </a:cubicBezTo>
                <a:cubicBezTo>
                  <a:pt x="449" y="443"/>
                  <a:pt x="449" y="441"/>
                  <a:pt x="471" y="456"/>
                </a:cubicBezTo>
                <a:cubicBezTo>
                  <a:pt x="475" y="477"/>
                  <a:pt x="480" y="496"/>
                  <a:pt x="487" y="516"/>
                </a:cubicBezTo>
                <a:cubicBezTo>
                  <a:pt x="490" y="524"/>
                  <a:pt x="503" y="521"/>
                  <a:pt x="511" y="524"/>
                </a:cubicBezTo>
                <a:cubicBezTo>
                  <a:pt x="528" y="530"/>
                  <a:pt x="519" y="526"/>
                  <a:pt x="535" y="536"/>
                </a:cubicBezTo>
                <a:cubicBezTo>
                  <a:pt x="552" y="587"/>
                  <a:pt x="496" y="602"/>
                  <a:pt x="463" y="620"/>
                </a:cubicBezTo>
                <a:cubicBezTo>
                  <a:pt x="455" y="625"/>
                  <a:pt x="447" y="631"/>
                  <a:pt x="439" y="636"/>
                </a:cubicBezTo>
                <a:cubicBezTo>
                  <a:pt x="435" y="639"/>
                  <a:pt x="427" y="644"/>
                  <a:pt x="427" y="644"/>
                </a:cubicBezTo>
                <a:cubicBezTo>
                  <a:pt x="418" y="657"/>
                  <a:pt x="408" y="661"/>
                  <a:pt x="403" y="676"/>
                </a:cubicBezTo>
                <a:cubicBezTo>
                  <a:pt x="406" y="680"/>
                  <a:pt x="407" y="685"/>
                  <a:pt x="411" y="688"/>
                </a:cubicBezTo>
                <a:cubicBezTo>
                  <a:pt x="414" y="691"/>
                  <a:pt x="421" y="688"/>
                  <a:pt x="423" y="692"/>
                </a:cubicBezTo>
                <a:cubicBezTo>
                  <a:pt x="427" y="702"/>
                  <a:pt x="424" y="714"/>
                  <a:pt x="427" y="724"/>
                </a:cubicBezTo>
                <a:cubicBezTo>
                  <a:pt x="429" y="733"/>
                  <a:pt x="436" y="740"/>
                  <a:pt x="439" y="748"/>
                </a:cubicBezTo>
                <a:cubicBezTo>
                  <a:pt x="431" y="772"/>
                  <a:pt x="433" y="794"/>
                  <a:pt x="419" y="816"/>
                </a:cubicBezTo>
                <a:cubicBezTo>
                  <a:pt x="415" y="838"/>
                  <a:pt x="414" y="856"/>
                  <a:pt x="391" y="864"/>
                </a:cubicBezTo>
                <a:cubicBezTo>
                  <a:pt x="378" y="902"/>
                  <a:pt x="380" y="876"/>
                  <a:pt x="391" y="900"/>
                </a:cubicBezTo>
                <a:cubicBezTo>
                  <a:pt x="394" y="908"/>
                  <a:pt x="396" y="916"/>
                  <a:pt x="399" y="924"/>
                </a:cubicBezTo>
                <a:cubicBezTo>
                  <a:pt x="400" y="928"/>
                  <a:pt x="403" y="936"/>
                  <a:pt x="403" y="936"/>
                </a:cubicBezTo>
                <a:cubicBezTo>
                  <a:pt x="396" y="956"/>
                  <a:pt x="390" y="976"/>
                  <a:pt x="383" y="996"/>
                </a:cubicBezTo>
                <a:cubicBezTo>
                  <a:pt x="382" y="1000"/>
                  <a:pt x="383" y="1006"/>
                  <a:pt x="379" y="1008"/>
                </a:cubicBezTo>
                <a:cubicBezTo>
                  <a:pt x="360" y="1021"/>
                  <a:pt x="372" y="1014"/>
                  <a:pt x="343" y="1024"/>
                </a:cubicBezTo>
                <a:cubicBezTo>
                  <a:pt x="339" y="1025"/>
                  <a:pt x="331" y="1028"/>
                  <a:pt x="331" y="1028"/>
                </a:cubicBezTo>
                <a:cubicBezTo>
                  <a:pt x="322" y="1027"/>
                  <a:pt x="312" y="1024"/>
                  <a:pt x="303" y="1024"/>
                </a:cubicBezTo>
                <a:cubicBezTo>
                  <a:pt x="299" y="1024"/>
                  <a:pt x="315" y="1024"/>
                  <a:pt x="315" y="1028"/>
                </a:cubicBezTo>
                <a:cubicBezTo>
                  <a:pt x="317" y="1049"/>
                  <a:pt x="312" y="1071"/>
                  <a:pt x="311" y="1092"/>
                </a:cubicBezTo>
                <a:cubicBezTo>
                  <a:pt x="321" y="1122"/>
                  <a:pt x="306" y="1086"/>
                  <a:pt x="327" y="1112"/>
                </a:cubicBezTo>
                <a:cubicBezTo>
                  <a:pt x="353" y="1145"/>
                  <a:pt x="305" y="1102"/>
                  <a:pt x="339" y="1136"/>
                </a:cubicBezTo>
                <a:cubicBezTo>
                  <a:pt x="346" y="1143"/>
                  <a:pt x="356" y="1149"/>
                  <a:pt x="363" y="1156"/>
                </a:cubicBezTo>
                <a:cubicBezTo>
                  <a:pt x="362" y="1160"/>
                  <a:pt x="362" y="1165"/>
                  <a:pt x="359" y="1168"/>
                </a:cubicBezTo>
                <a:cubicBezTo>
                  <a:pt x="356" y="1171"/>
                  <a:pt x="350" y="1169"/>
                  <a:pt x="347" y="1172"/>
                </a:cubicBezTo>
                <a:cubicBezTo>
                  <a:pt x="334" y="1189"/>
                  <a:pt x="351" y="1192"/>
                  <a:pt x="327" y="1208"/>
                </a:cubicBezTo>
                <a:cubicBezTo>
                  <a:pt x="320" y="1229"/>
                  <a:pt x="310" y="1249"/>
                  <a:pt x="299" y="1268"/>
                </a:cubicBezTo>
                <a:cubicBezTo>
                  <a:pt x="294" y="1276"/>
                  <a:pt x="283" y="1292"/>
                  <a:pt x="283" y="1292"/>
                </a:cubicBezTo>
                <a:cubicBezTo>
                  <a:pt x="286" y="1301"/>
                  <a:pt x="290" y="1320"/>
                  <a:pt x="299" y="1328"/>
                </a:cubicBezTo>
                <a:cubicBezTo>
                  <a:pt x="306" y="1334"/>
                  <a:pt x="323" y="1344"/>
                  <a:pt x="323" y="1344"/>
                </a:cubicBezTo>
                <a:cubicBezTo>
                  <a:pt x="342" y="1372"/>
                  <a:pt x="331" y="1363"/>
                  <a:pt x="351" y="1376"/>
                </a:cubicBezTo>
                <a:cubicBezTo>
                  <a:pt x="362" y="1393"/>
                  <a:pt x="359" y="1397"/>
                  <a:pt x="343" y="1408"/>
                </a:cubicBezTo>
                <a:cubicBezTo>
                  <a:pt x="340" y="1412"/>
                  <a:pt x="339" y="1417"/>
                  <a:pt x="335" y="1420"/>
                </a:cubicBezTo>
                <a:cubicBezTo>
                  <a:pt x="332" y="1423"/>
                  <a:pt x="326" y="1421"/>
                  <a:pt x="323" y="1424"/>
                </a:cubicBezTo>
                <a:cubicBezTo>
                  <a:pt x="311" y="1436"/>
                  <a:pt x="319" y="1445"/>
                  <a:pt x="299" y="1452"/>
                </a:cubicBezTo>
                <a:cubicBezTo>
                  <a:pt x="280" y="1480"/>
                  <a:pt x="291" y="1471"/>
                  <a:pt x="271" y="1484"/>
                </a:cubicBezTo>
                <a:cubicBezTo>
                  <a:pt x="270" y="1488"/>
                  <a:pt x="270" y="1493"/>
                  <a:pt x="267" y="1496"/>
                </a:cubicBezTo>
                <a:cubicBezTo>
                  <a:pt x="264" y="1500"/>
                  <a:pt x="258" y="1500"/>
                  <a:pt x="255" y="1504"/>
                </a:cubicBezTo>
                <a:cubicBezTo>
                  <a:pt x="251" y="1511"/>
                  <a:pt x="247" y="1528"/>
                  <a:pt x="247" y="1528"/>
                </a:cubicBezTo>
                <a:cubicBezTo>
                  <a:pt x="270" y="1543"/>
                  <a:pt x="248" y="1537"/>
                  <a:pt x="263" y="1560"/>
                </a:cubicBezTo>
                <a:cubicBezTo>
                  <a:pt x="269" y="1621"/>
                  <a:pt x="266" y="1611"/>
                  <a:pt x="319" y="1620"/>
                </a:cubicBezTo>
                <a:cubicBezTo>
                  <a:pt x="332" y="1622"/>
                  <a:pt x="346" y="1624"/>
                  <a:pt x="359" y="1628"/>
                </a:cubicBezTo>
                <a:cubicBezTo>
                  <a:pt x="367" y="1631"/>
                  <a:pt x="383" y="1636"/>
                  <a:pt x="383" y="1636"/>
                </a:cubicBezTo>
                <a:cubicBezTo>
                  <a:pt x="393" y="1650"/>
                  <a:pt x="418" y="1669"/>
                  <a:pt x="435" y="1676"/>
                </a:cubicBezTo>
                <a:cubicBezTo>
                  <a:pt x="443" y="1679"/>
                  <a:pt x="459" y="1684"/>
                  <a:pt x="459" y="1684"/>
                </a:cubicBezTo>
                <a:cubicBezTo>
                  <a:pt x="471" y="1703"/>
                  <a:pt x="463" y="1718"/>
                  <a:pt x="451" y="1736"/>
                </a:cubicBezTo>
                <a:cubicBezTo>
                  <a:pt x="456" y="1752"/>
                  <a:pt x="459" y="1759"/>
                  <a:pt x="475" y="1764"/>
                </a:cubicBezTo>
                <a:cubicBezTo>
                  <a:pt x="488" y="1784"/>
                  <a:pt x="483" y="1803"/>
                  <a:pt x="503" y="1816"/>
                </a:cubicBezTo>
                <a:cubicBezTo>
                  <a:pt x="519" y="1880"/>
                  <a:pt x="578" y="1905"/>
                  <a:pt x="635" y="1924"/>
                </a:cubicBezTo>
                <a:cubicBezTo>
                  <a:pt x="662" y="1915"/>
                  <a:pt x="656" y="1907"/>
                  <a:pt x="667" y="1884"/>
                </a:cubicBezTo>
                <a:cubicBezTo>
                  <a:pt x="671" y="1875"/>
                  <a:pt x="680" y="1869"/>
                  <a:pt x="683" y="1860"/>
                </a:cubicBezTo>
                <a:cubicBezTo>
                  <a:pt x="684" y="1856"/>
                  <a:pt x="691" y="1829"/>
                  <a:pt x="699" y="1824"/>
                </a:cubicBezTo>
                <a:cubicBezTo>
                  <a:pt x="736" y="1801"/>
                  <a:pt x="784" y="1796"/>
                  <a:pt x="827" y="1792"/>
                </a:cubicBezTo>
                <a:cubicBezTo>
                  <a:pt x="847" y="1779"/>
                  <a:pt x="836" y="1788"/>
                  <a:pt x="855" y="1760"/>
                </a:cubicBezTo>
                <a:cubicBezTo>
                  <a:pt x="857" y="1756"/>
                  <a:pt x="863" y="1756"/>
                  <a:pt x="867" y="1756"/>
                </a:cubicBezTo>
                <a:cubicBezTo>
                  <a:pt x="884" y="1755"/>
                  <a:pt x="1045" y="1748"/>
                  <a:pt x="1055" y="1748"/>
                </a:cubicBezTo>
                <a:cubicBezTo>
                  <a:pt x="1088" y="1737"/>
                  <a:pt x="1072" y="1745"/>
                  <a:pt x="1103" y="1724"/>
                </a:cubicBezTo>
                <a:cubicBezTo>
                  <a:pt x="1110" y="1719"/>
                  <a:pt x="1127" y="1716"/>
                  <a:pt x="1127" y="1716"/>
                </a:cubicBezTo>
                <a:cubicBezTo>
                  <a:pt x="1156" y="1718"/>
                  <a:pt x="1192" y="1734"/>
                  <a:pt x="1215" y="1716"/>
                </a:cubicBezTo>
                <a:cubicBezTo>
                  <a:pt x="1219" y="1713"/>
                  <a:pt x="1219" y="1707"/>
                  <a:pt x="1223" y="1704"/>
                </a:cubicBezTo>
                <a:cubicBezTo>
                  <a:pt x="1223" y="1704"/>
                  <a:pt x="1253" y="1694"/>
                  <a:pt x="1259" y="1692"/>
                </a:cubicBezTo>
                <a:cubicBezTo>
                  <a:pt x="1263" y="1691"/>
                  <a:pt x="1271" y="1688"/>
                  <a:pt x="1271" y="1688"/>
                </a:cubicBezTo>
                <a:cubicBezTo>
                  <a:pt x="1290" y="1691"/>
                  <a:pt x="1306" y="1689"/>
                  <a:pt x="1315" y="1708"/>
                </a:cubicBezTo>
                <a:cubicBezTo>
                  <a:pt x="1317" y="1712"/>
                  <a:pt x="1316" y="1717"/>
                  <a:pt x="1319" y="1720"/>
                </a:cubicBezTo>
                <a:cubicBezTo>
                  <a:pt x="1326" y="1727"/>
                  <a:pt x="1343" y="1736"/>
                  <a:pt x="1343" y="1736"/>
                </a:cubicBezTo>
                <a:cubicBezTo>
                  <a:pt x="1348" y="1721"/>
                  <a:pt x="1358" y="1719"/>
                  <a:pt x="1363" y="1704"/>
                </a:cubicBezTo>
                <a:cubicBezTo>
                  <a:pt x="1367" y="1677"/>
                  <a:pt x="1367" y="1636"/>
                  <a:pt x="1391" y="1620"/>
                </a:cubicBezTo>
                <a:lnTo>
                  <a:pt x="1423" y="1596"/>
                </a:lnTo>
                <a:cubicBezTo>
                  <a:pt x="1423" y="1596"/>
                  <a:pt x="1435" y="1560"/>
                  <a:pt x="1435" y="1560"/>
                </a:cubicBezTo>
                <a:cubicBezTo>
                  <a:pt x="1438" y="1552"/>
                  <a:pt x="1451" y="1555"/>
                  <a:pt x="1459" y="1552"/>
                </a:cubicBezTo>
                <a:cubicBezTo>
                  <a:pt x="1471" y="1548"/>
                  <a:pt x="1483" y="1537"/>
                  <a:pt x="1495" y="1532"/>
                </a:cubicBezTo>
                <a:cubicBezTo>
                  <a:pt x="1519" y="1521"/>
                  <a:pt x="1528" y="1523"/>
                  <a:pt x="1555" y="1520"/>
                </a:cubicBezTo>
                <a:cubicBezTo>
                  <a:pt x="1549" y="1503"/>
                  <a:pt x="1558" y="1500"/>
                  <a:pt x="1563" y="1484"/>
                </a:cubicBezTo>
                <a:cubicBezTo>
                  <a:pt x="1571" y="1457"/>
                  <a:pt x="1586" y="1435"/>
                  <a:pt x="1595" y="1408"/>
                </a:cubicBezTo>
                <a:cubicBezTo>
                  <a:pt x="1599" y="1373"/>
                  <a:pt x="1611" y="1346"/>
                  <a:pt x="1631" y="1316"/>
                </a:cubicBezTo>
                <a:cubicBezTo>
                  <a:pt x="1633" y="1312"/>
                  <a:pt x="1639" y="1314"/>
                  <a:pt x="1643" y="1312"/>
                </a:cubicBezTo>
                <a:cubicBezTo>
                  <a:pt x="1660" y="1303"/>
                  <a:pt x="1674" y="1292"/>
                  <a:pt x="1691" y="1284"/>
                </a:cubicBezTo>
                <a:cubicBezTo>
                  <a:pt x="1699" y="1281"/>
                  <a:pt x="1715" y="1276"/>
                  <a:pt x="1715" y="1276"/>
                </a:cubicBezTo>
                <a:cubicBezTo>
                  <a:pt x="1720" y="1268"/>
                  <a:pt x="1728" y="1261"/>
                  <a:pt x="1731" y="1252"/>
                </a:cubicBezTo>
                <a:cubicBezTo>
                  <a:pt x="1734" y="1244"/>
                  <a:pt x="1739" y="1228"/>
                  <a:pt x="1739" y="1228"/>
                </a:cubicBezTo>
                <a:cubicBezTo>
                  <a:pt x="1727" y="1210"/>
                  <a:pt x="1726" y="1222"/>
                  <a:pt x="1707" y="1216"/>
                </a:cubicBezTo>
                <a:cubicBezTo>
                  <a:pt x="1698" y="1202"/>
                  <a:pt x="1686" y="1204"/>
                  <a:pt x="1679" y="1188"/>
                </a:cubicBezTo>
                <a:cubicBezTo>
                  <a:pt x="1665" y="1157"/>
                  <a:pt x="1654" y="1094"/>
                  <a:pt x="1627" y="1076"/>
                </a:cubicBezTo>
                <a:cubicBezTo>
                  <a:pt x="1620" y="1055"/>
                  <a:pt x="1631" y="1045"/>
                  <a:pt x="1639" y="1028"/>
                </a:cubicBezTo>
                <a:cubicBezTo>
                  <a:pt x="1654" y="997"/>
                  <a:pt x="1665" y="956"/>
                  <a:pt x="1695" y="936"/>
                </a:cubicBezTo>
                <a:cubicBezTo>
                  <a:pt x="1703" y="923"/>
                  <a:pt x="1717" y="914"/>
                  <a:pt x="1723" y="900"/>
                </a:cubicBezTo>
                <a:cubicBezTo>
                  <a:pt x="1737" y="868"/>
                  <a:pt x="1744" y="841"/>
                  <a:pt x="1775" y="820"/>
                </a:cubicBezTo>
                <a:cubicBezTo>
                  <a:pt x="1788" y="782"/>
                  <a:pt x="1784" y="781"/>
                  <a:pt x="1823" y="768"/>
                </a:cubicBezTo>
                <a:cubicBezTo>
                  <a:pt x="1834" y="752"/>
                  <a:pt x="1841" y="748"/>
                  <a:pt x="1823" y="736"/>
                </a:cubicBezTo>
                <a:cubicBezTo>
                  <a:pt x="1816" y="714"/>
                  <a:pt x="1825" y="692"/>
                  <a:pt x="1843" y="680"/>
                </a:cubicBezTo>
                <a:cubicBezTo>
                  <a:pt x="1853" y="649"/>
                  <a:pt x="1914" y="657"/>
                  <a:pt x="1935" y="656"/>
                </a:cubicBezTo>
                <a:cubicBezTo>
                  <a:pt x="1975" y="646"/>
                  <a:pt x="1962" y="614"/>
                  <a:pt x="1995" y="604"/>
                </a:cubicBezTo>
                <a:cubicBezTo>
                  <a:pt x="2029" y="594"/>
                  <a:pt x="2099" y="592"/>
                  <a:pt x="2099" y="592"/>
                </a:cubicBezTo>
                <a:cubicBezTo>
                  <a:pt x="2102" y="578"/>
                  <a:pt x="2103" y="554"/>
                  <a:pt x="2115" y="544"/>
                </a:cubicBezTo>
                <a:cubicBezTo>
                  <a:pt x="2129" y="533"/>
                  <a:pt x="2158" y="522"/>
                  <a:pt x="2175" y="516"/>
                </a:cubicBezTo>
                <a:cubicBezTo>
                  <a:pt x="2184" y="488"/>
                  <a:pt x="2196" y="480"/>
                  <a:pt x="2219" y="464"/>
                </a:cubicBezTo>
                <a:cubicBezTo>
                  <a:pt x="2230" y="456"/>
                  <a:pt x="2255" y="444"/>
                  <a:pt x="2255" y="444"/>
                </a:cubicBezTo>
                <a:cubicBezTo>
                  <a:pt x="2262" y="433"/>
                  <a:pt x="2271" y="408"/>
                  <a:pt x="2271" y="408"/>
                </a:cubicBezTo>
                <a:cubicBezTo>
                  <a:pt x="2265" y="391"/>
                  <a:pt x="2246" y="358"/>
                  <a:pt x="2255" y="340"/>
                </a:cubicBezTo>
                <a:close/>
              </a:path>
            </a:pathLst>
          </a:custGeom>
          <a:solidFill>
            <a:srgbClr val="9999FF"/>
          </a:solidFill>
          <a:ln w="9525">
            <a:solidFill>
              <a:schemeClr val="tx1"/>
            </a:solidFill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356361" name="Text Box 9"/>
          <p:cNvSpPr txBox="1">
            <a:spLocks noChangeArrowheads="1"/>
          </p:cNvSpPr>
          <p:nvPr/>
        </p:nvSpPr>
        <p:spPr bwMode="auto">
          <a:xfrm rot="529824">
            <a:off x="1744663" y="3143250"/>
            <a:ext cx="12858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s-ES_tradnl" sz="3400">
                <a:solidFill>
                  <a:srgbClr val="FFFF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Spain</a:t>
            </a:r>
          </a:p>
        </p:txBody>
      </p:sp>
      <p:sp>
        <p:nvSpPr>
          <p:cNvPr id="2059" name="Freeform 10"/>
          <p:cNvSpPr>
            <a:spLocks/>
          </p:cNvSpPr>
          <p:nvPr/>
        </p:nvSpPr>
        <p:spPr bwMode="auto">
          <a:xfrm>
            <a:off x="685800" y="5105400"/>
            <a:ext cx="2552700" cy="914400"/>
          </a:xfrm>
          <a:custGeom>
            <a:avLst/>
            <a:gdLst>
              <a:gd name="T0" fmla="*/ 0 w 1608"/>
              <a:gd name="T1" fmla="*/ 864932 h 610"/>
              <a:gd name="T2" fmla="*/ 63500 w 1608"/>
              <a:gd name="T3" fmla="*/ 697043 h 610"/>
              <a:gd name="T4" fmla="*/ 254000 w 1608"/>
              <a:gd name="T5" fmla="*/ 577121 h 610"/>
              <a:gd name="T6" fmla="*/ 330200 w 1608"/>
              <a:gd name="T7" fmla="*/ 517161 h 610"/>
              <a:gd name="T8" fmla="*/ 406400 w 1608"/>
              <a:gd name="T9" fmla="*/ 493176 h 610"/>
              <a:gd name="T10" fmla="*/ 520700 w 1608"/>
              <a:gd name="T11" fmla="*/ 445208 h 610"/>
              <a:gd name="T12" fmla="*/ 596900 w 1608"/>
              <a:gd name="T13" fmla="*/ 397239 h 610"/>
              <a:gd name="T14" fmla="*/ 723900 w 1608"/>
              <a:gd name="T15" fmla="*/ 277318 h 610"/>
              <a:gd name="T16" fmla="*/ 901700 w 1608"/>
              <a:gd name="T17" fmla="*/ 181381 h 610"/>
              <a:gd name="T18" fmla="*/ 977900 w 1608"/>
              <a:gd name="T19" fmla="*/ 133412 h 610"/>
              <a:gd name="T20" fmla="*/ 1016000 w 1608"/>
              <a:gd name="T21" fmla="*/ 109428 h 610"/>
              <a:gd name="T22" fmla="*/ 1143000 w 1608"/>
              <a:gd name="T23" fmla="*/ 217357 h 610"/>
              <a:gd name="T24" fmla="*/ 1384300 w 1608"/>
              <a:gd name="T25" fmla="*/ 277318 h 610"/>
              <a:gd name="T26" fmla="*/ 1409700 w 1608"/>
              <a:gd name="T27" fmla="*/ 313294 h 610"/>
              <a:gd name="T28" fmla="*/ 1447800 w 1608"/>
              <a:gd name="T29" fmla="*/ 337279 h 610"/>
              <a:gd name="T30" fmla="*/ 1460500 w 1608"/>
              <a:gd name="T31" fmla="*/ 373255 h 610"/>
              <a:gd name="T32" fmla="*/ 1612900 w 1608"/>
              <a:gd name="T33" fmla="*/ 541145 h 610"/>
              <a:gd name="T34" fmla="*/ 1701800 w 1608"/>
              <a:gd name="T35" fmla="*/ 553137 h 610"/>
              <a:gd name="T36" fmla="*/ 1917700 w 1608"/>
              <a:gd name="T37" fmla="*/ 601106 h 610"/>
              <a:gd name="T38" fmla="*/ 2387600 w 1608"/>
              <a:gd name="T39" fmla="*/ 601106 h 610"/>
              <a:gd name="T40" fmla="*/ 2438400 w 1608"/>
              <a:gd name="T41" fmla="*/ 673058 h 610"/>
              <a:gd name="T42" fmla="*/ 2552700 w 1608"/>
              <a:gd name="T43" fmla="*/ 888917 h 610"/>
              <a:gd name="T44" fmla="*/ 2273300 w 1608"/>
              <a:gd name="T45" fmla="*/ 864932 h 610"/>
              <a:gd name="T46" fmla="*/ 1041400 w 1608"/>
              <a:gd name="T47" fmla="*/ 876925 h 610"/>
              <a:gd name="T48" fmla="*/ 266700 w 1608"/>
              <a:gd name="T49" fmla="*/ 864932 h 610"/>
              <a:gd name="T50" fmla="*/ 190500 w 1608"/>
              <a:gd name="T51" fmla="*/ 840948 h 610"/>
              <a:gd name="T52" fmla="*/ 0 w 1608"/>
              <a:gd name="T53" fmla="*/ 864932 h 61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608"/>
              <a:gd name="T82" fmla="*/ 0 h 610"/>
              <a:gd name="T83" fmla="*/ 1608 w 1608"/>
              <a:gd name="T84" fmla="*/ 610 h 61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608" h="610">
                <a:moveTo>
                  <a:pt x="0" y="577"/>
                </a:moveTo>
                <a:cubicBezTo>
                  <a:pt x="7" y="543"/>
                  <a:pt x="11" y="491"/>
                  <a:pt x="40" y="465"/>
                </a:cubicBezTo>
                <a:cubicBezTo>
                  <a:pt x="74" y="435"/>
                  <a:pt x="122" y="411"/>
                  <a:pt x="160" y="385"/>
                </a:cubicBezTo>
                <a:cubicBezTo>
                  <a:pt x="177" y="373"/>
                  <a:pt x="190" y="355"/>
                  <a:pt x="208" y="345"/>
                </a:cubicBezTo>
                <a:cubicBezTo>
                  <a:pt x="223" y="337"/>
                  <a:pt x="242" y="338"/>
                  <a:pt x="256" y="329"/>
                </a:cubicBezTo>
                <a:cubicBezTo>
                  <a:pt x="278" y="314"/>
                  <a:pt x="306" y="312"/>
                  <a:pt x="328" y="297"/>
                </a:cubicBezTo>
                <a:cubicBezTo>
                  <a:pt x="344" y="286"/>
                  <a:pt x="376" y="265"/>
                  <a:pt x="376" y="265"/>
                </a:cubicBezTo>
                <a:cubicBezTo>
                  <a:pt x="393" y="239"/>
                  <a:pt x="430" y="202"/>
                  <a:pt x="456" y="185"/>
                </a:cubicBezTo>
                <a:cubicBezTo>
                  <a:pt x="481" y="148"/>
                  <a:pt x="526" y="135"/>
                  <a:pt x="568" y="121"/>
                </a:cubicBezTo>
                <a:cubicBezTo>
                  <a:pt x="586" y="115"/>
                  <a:pt x="600" y="100"/>
                  <a:pt x="616" y="89"/>
                </a:cubicBezTo>
                <a:cubicBezTo>
                  <a:pt x="624" y="84"/>
                  <a:pt x="640" y="73"/>
                  <a:pt x="640" y="73"/>
                </a:cubicBezTo>
                <a:cubicBezTo>
                  <a:pt x="689" y="0"/>
                  <a:pt x="682" y="120"/>
                  <a:pt x="720" y="145"/>
                </a:cubicBezTo>
                <a:cubicBezTo>
                  <a:pt x="768" y="177"/>
                  <a:pt x="815" y="179"/>
                  <a:pt x="872" y="185"/>
                </a:cubicBezTo>
                <a:cubicBezTo>
                  <a:pt x="877" y="193"/>
                  <a:pt x="881" y="202"/>
                  <a:pt x="888" y="209"/>
                </a:cubicBezTo>
                <a:cubicBezTo>
                  <a:pt x="895" y="216"/>
                  <a:pt x="906" y="217"/>
                  <a:pt x="912" y="225"/>
                </a:cubicBezTo>
                <a:cubicBezTo>
                  <a:pt x="917" y="232"/>
                  <a:pt x="916" y="242"/>
                  <a:pt x="920" y="249"/>
                </a:cubicBezTo>
                <a:cubicBezTo>
                  <a:pt x="937" y="279"/>
                  <a:pt x="976" y="349"/>
                  <a:pt x="1016" y="361"/>
                </a:cubicBezTo>
                <a:cubicBezTo>
                  <a:pt x="1034" y="366"/>
                  <a:pt x="1053" y="366"/>
                  <a:pt x="1072" y="369"/>
                </a:cubicBezTo>
                <a:cubicBezTo>
                  <a:pt x="1126" y="387"/>
                  <a:pt x="1151" y="394"/>
                  <a:pt x="1208" y="401"/>
                </a:cubicBezTo>
                <a:cubicBezTo>
                  <a:pt x="1310" y="367"/>
                  <a:pt x="1307" y="365"/>
                  <a:pt x="1504" y="401"/>
                </a:cubicBezTo>
                <a:cubicBezTo>
                  <a:pt x="1523" y="404"/>
                  <a:pt x="1525" y="433"/>
                  <a:pt x="1536" y="449"/>
                </a:cubicBezTo>
                <a:cubicBezTo>
                  <a:pt x="1565" y="492"/>
                  <a:pt x="1592" y="544"/>
                  <a:pt x="1608" y="593"/>
                </a:cubicBezTo>
                <a:cubicBezTo>
                  <a:pt x="1556" y="610"/>
                  <a:pt x="1485" y="588"/>
                  <a:pt x="1432" y="577"/>
                </a:cubicBezTo>
                <a:cubicBezTo>
                  <a:pt x="1173" y="580"/>
                  <a:pt x="915" y="585"/>
                  <a:pt x="656" y="585"/>
                </a:cubicBezTo>
                <a:cubicBezTo>
                  <a:pt x="493" y="585"/>
                  <a:pt x="331" y="584"/>
                  <a:pt x="168" y="577"/>
                </a:cubicBezTo>
                <a:cubicBezTo>
                  <a:pt x="151" y="576"/>
                  <a:pt x="120" y="561"/>
                  <a:pt x="120" y="561"/>
                </a:cubicBezTo>
                <a:cubicBezTo>
                  <a:pt x="16" y="570"/>
                  <a:pt x="54" y="559"/>
                  <a:pt x="0" y="577"/>
                </a:cubicBezTo>
                <a:close/>
              </a:path>
            </a:pathLst>
          </a:custGeom>
          <a:gradFill rotWithShape="0">
            <a:gsLst>
              <a:gs pos="0">
                <a:srgbClr val="6666FF"/>
              </a:gs>
              <a:gs pos="100000">
                <a:srgbClr val="E9E9FF"/>
              </a:gs>
            </a:gsLst>
            <a:lin ang="5400000" scaled="1"/>
          </a:gradFill>
          <a:ln w="9525" cap="flat" cmpd="sng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6363" name="Text Box 11"/>
          <p:cNvSpPr txBox="1">
            <a:spLocks noChangeArrowheads="1"/>
          </p:cNvSpPr>
          <p:nvPr/>
        </p:nvSpPr>
        <p:spPr bwMode="auto">
          <a:xfrm>
            <a:off x="1296988" y="5624513"/>
            <a:ext cx="11826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s-ES_tradnl" sz="2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A f r i c a</a:t>
            </a:r>
          </a:p>
        </p:txBody>
      </p:sp>
      <p:sp>
        <p:nvSpPr>
          <p:cNvPr id="2061" name="Text Box 12"/>
          <p:cNvSpPr txBox="1">
            <a:spLocks noChangeArrowheads="1"/>
          </p:cNvSpPr>
          <p:nvPr/>
        </p:nvSpPr>
        <p:spPr bwMode="auto">
          <a:xfrm>
            <a:off x="685800" y="700088"/>
            <a:ext cx="5430838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Same town,different names,</a:t>
            </a:r>
          </a:p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from Xera to Jerez </a:t>
            </a:r>
            <a:r>
              <a:rPr lang="es-ES_tradnl" sz="2800" u="sng">
                <a:solidFill>
                  <a:srgbClr val="E88A00"/>
                </a:solidFill>
                <a:latin typeface="AvantGarde Bk BT" pitchFamily="34" charset="0"/>
              </a:rPr>
              <a:t>de la Frontera</a:t>
            </a:r>
            <a:endParaRPr lang="es-ES" sz="2800" u="sng">
              <a:solidFill>
                <a:srgbClr val="E88A00"/>
              </a:solidFill>
              <a:latin typeface="AvantGarde Bk BT" pitchFamily="34" charset="0"/>
            </a:endParaRPr>
          </a:p>
        </p:txBody>
      </p:sp>
      <p:graphicFrame>
        <p:nvGraphicFramePr>
          <p:cNvPr id="2050" name="Object 13"/>
          <p:cNvGraphicFramePr>
            <a:graphicFrameLocks noChangeAspect="1"/>
          </p:cNvGraphicFramePr>
          <p:nvPr/>
        </p:nvGraphicFramePr>
        <p:xfrm>
          <a:off x="0" y="76200"/>
          <a:ext cx="619125" cy="1143000"/>
        </p:xfrm>
        <a:graphic>
          <a:graphicData uri="http://schemas.openxmlformats.org/presentationml/2006/ole">
            <p:oleObj spid="_x0000_s2050" name="Image" r:id="rId5" imgW="4040946" imgH="7459230" progId="">
              <p:embed/>
            </p:oleObj>
          </a:graphicData>
        </a:graphic>
      </p:graphicFrame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6019800" y="1371600"/>
            <a:ext cx="2667000" cy="366713"/>
            <a:chOff x="3792" y="864"/>
            <a:chExt cx="1680" cy="231"/>
          </a:xfrm>
        </p:grpSpPr>
        <p:sp>
          <p:nvSpPr>
            <p:cNvPr id="2102" name="Text Box 15"/>
            <p:cNvSpPr txBox="1">
              <a:spLocks noChangeArrowheads="1"/>
            </p:cNvSpPr>
            <p:nvPr/>
          </p:nvSpPr>
          <p:spPr bwMode="auto">
            <a:xfrm>
              <a:off x="4676" y="864"/>
              <a:ext cx="7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s-ES_tradnl" sz="1800" b="1" i="1">
                  <a:latin typeface="AvantGarde Bk BT" pitchFamily="34" charset="0"/>
                </a:rPr>
                <a:t>Tartessos</a:t>
              </a:r>
              <a:endParaRPr lang="es-ES" sz="1800" b="1" i="1">
                <a:latin typeface="AvantGarde Bk BT" pitchFamily="34" charset="0"/>
              </a:endParaRPr>
            </a:p>
          </p:txBody>
        </p:sp>
        <p:sp>
          <p:nvSpPr>
            <p:cNvPr id="2103" name="Line 16"/>
            <p:cNvSpPr>
              <a:spLocks noChangeShapeType="1"/>
            </p:cNvSpPr>
            <p:nvPr/>
          </p:nvSpPr>
          <p:spPr bwMode="auto">
            <a:xfrm>
              <a:off x="3792" y="1004"/>
              <a:ext cx="10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878388" y="1544638"/>
            <a:ext cx="3808412" cy="965200"/>
            <a:chOff x="3073" y="973"/>
            <a:chExt cx="2399" cy="608"/>
          </a:xfrm>
        </p:grpSpPr>
        <p:sp>
          <p:nvSpPr>
            <p:cNvPr id="2098" name="Text Box 18"/>
            <p:cNvSpPr txBox="1">
              <a:spLocks noChangeArrowheads="1"/>
            </p:cNvSpPr>
            <p:nvPr/>
          </p:nvSpPr>
          <p:spPr bwMode="auto">
            <a:xfrm>
              <a:off x="3073" y="973"/>
              <a:ext cx="4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s-ES_tradnl" sz="1400" b="1" i="1">
                  <a:latin typeface="AvantGarde Bk BT" pitchFamily="34" charset="0"/>
                </a:rPr>
                <a:t>10 BC</a:t>
              </a:r>
              <a:endParaRPr lang="es-ES" sz="1800" b="1" i="1">
                <a:latin typeface="AvantGarde Bk BT" pitchFamily="34" charset="0"/>
              </a:endParaRPr>
            </a:p>
          </p:txBody>
        </p:sp>
        <p:sp>
          <p:nvSpPr>
            <p:cNvPr id="2099" name="Rectangle 19"/>
            <p:cNvSpPr>
              <a:spLocks noChangeArrowheads="1"/>
            </p:cNvSpPr>
            <p:nvPr/>
          </p:nvSpPr>
          <p:spPr bwMode="auto">
            <a:xfrm>
              <a:off x="3504" y="1004"/>
              <a:ext cx="192" cy="577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100" name="Text Box 20"/>
            <p:cNvSpPr txBox="1">
              <a:spLocks noChangeArrowheads="1"/>
            </p:cNvSpPr>
            <p:nvPr/>
          </p:nvSpPr>
          <p:spPr bwMode="auto">
            <a:xfrm>
              <a:off x="4508" y="1004"/>
              <a:ext cx="96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s-ES_tradnl" sz="1800" b="1" i="1">
                  <a:latin typeface="AvantGarde Bk BT" pitchFamily="34" charset="0"/>
                </a:rPr>
                <a:t>Phoenicians</a:t>
              </a:r>
              <a:endParaRPr lang="es-ES" sz="1800" b="1" i="1">
                <a:latin typeface="AvantGarde Bk BT" pitchFamily="34" charset="0"/>
              </a:endParaRPr>
            </a:p>
          </p:txBody>
        </p:sp>
        <p:sp>
          <p:nvSpPr>
            <p:cNvPr id="2101" name="Line 21"/>
            <p:cNvSpPr>
              <a:spLocks noChangeShapeType="1"/>
            </p:cNvSpPr>
            <p:nvPr/>
          </p:nvSpPr>
          <p:spPr bwMode="auto">
            <a:xfrm>
              <a:off x="3792" y="1143"/>
              <a:ext cx="76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5000625" y="2355850"/>
            <a:ext cx="3686175" cy="1069975"/>
            <a:chOff x="3150" y="1484"/>
            <a:chExt cx="2322" cy="674"/>
          </a:xfrm>
        </p:grpSpPr>
        <p:sp>
          <p:nvSpPr>
            <p:cNvPr id="2092" name="Text Box 23"/>
            <p:cNvSpPr txBox="1">
              <a:spLocks noChangeArrowheads="1"/>
            </p:cNvSpPr>
            <p:nvPr/>
          </p:nvSpPr>
          <p:spPr bwMode="auto">
            <a:xfrm>
              <a:off x="4356" y="1660"/>
              <a:ext cx="11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s-ES_tradnl" sz="1800" b="1" i="1">
                  <a:latin typeface="AvantGarde Bk BT" pitchFamily="34" charset="0"/>
                </a:rPr>
                <a:t>Carthagineans</a:t>
              </a:r>
              <a:endParaRPr lang="es-ES" sz="1800" b="1" i="1">
                <a:latin typeface="AvantGarde Bk BT" pitchFamily="34" charset="0"/>
              </a:endParaRPr>
            </a:p>
          </p:txBody>
        </p:sp>
        <p:sp>
          <p:nvSpPr>
            <p:cNvPr id="2093" name="Text Box 24"/>
            <p:cNvSpPr txBox="1">
              <a:spLocks noChangeArrowheads="1"/>
            </p:cNvSpPr>
            <p:nvPr/>
          </p:nvSpPr>
          <p:spPr bwMode="auto">
            <a:xfrm>
              <a:off x="4868" y="1484"/>
              <a:ext cx="6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s-ES_tradnl" sz="1800" b="1" i="1">
                  <a:latin typeface="AvantGarde Bk BT" pitchFamily="34" charset="0"/>
                </a:rPr>
                <a:t>Greeks</a:t>
              </a:r>
              <a:endParaRPr lang="es-ES" sz="1800" b="1" i="1">
                <a:latin typeface="AvantGarde Bk BT" pitchFamily="34" charset="0"/>
              </a:endParaRPr>
            </a:p>
          </p:txBody>
        </p:sp>
        <p:sp>
          <p:nvSpPr>
            <p:cNvPr id="2094" name="Text Box 25"/>
            <p:cNvSpPr txBox="1">
              <a:spLocks noChangeArrowheads="1"/>
            </p:cNvSpPr>
            <p:nvPr/>
          </p:nvSpPr>
          <p:spPr bwMode="auto">
            <a:xfrm>
              <a:off x="3150" y="1558"/>
              <a:ext cx="40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s-ES_tradnl" sz="1400" b="1" i="1">
                  <a:latin typeface="AvantGarde Bk BT" pitchFamily="34" charset="0"/>
                </a:rPr>
                <a:t> 5 BC</a:t>
              </a:r>
              <a:endParaRPr lang="es-ES" sz="1800" b="1" i="1">
                <a:latin typeface="AvantGarde Bk BT" pitchFamily="34" charset="0"/>
              </a:endParaRPr>
            </a:p>
          </p:txBody>
        </p:sp>
        <p:sp>
          <p:nvSpPr>
            <p:cNvPr id="2095" name="Rectangle 26"/>
            <p:cNvSpPr>
              <a:spLocks noChangeArrowheads="1"/>
            </p:cNvSpPr>
            <p:nvPr/>
          </p:nvSpPr>
          <p:spPr bwMode="auto">
            <a:xfrm>
              <a:off x="3504" y="1581"/>
              <a:ext cx="192" cy="577"/>
            </a:xfrm>
            <a:prstGeom prst="rect">
              <a:avLst/>
            </a:prstGeom>
            <a:solidFill>
              <a:srgbClr val="FFCC66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96" name="Line 27"/>
            <p:cNvSpPr>
              <a:spLocks noChangeShapeType="1"/>
            </p:cNvSpPr>
            <p:nvPr/>
          </p:nvSpPr>
          <p:spPr bwMode="auto">
            <a:xfrm>
              <a:off x="3792" y="1609"/>
              <a:ext cx="11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97" name="Line 28"/>
            <p:cNvSpPr>
              <a:spLocks noChangeShapeType="1"/>
            </p:cNvSpPr>
            <p:nvPr/>
          </p:nvSpPr>
          <p:spPr bwMode="auto">
            <a:xfrm>
              <a:off x="3792" y="1795"/>
              <a:ext cx="62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5049838" y="2873375"/>
            <a:ext cx="3636962" cy="379413"/>
            <a:chOff x="3181" y="1810"/>
            <a:chExt cx="2291" cy="239"/>
          </a:xfrm>
        </p:grpSpPr>
        <p:sp>
          <p:nvSpPr>
            <p:cNvPr id="2089" name="Text Box 30"/>
            <p:cNvSpPr txBox="1">
              <a:spLocks noChangeArrowheads="1"/>
            </p:cNvSpPr>
            <p:nvPr/>
          </p:nvSpPr>
          <p:spPr bwMode="auto">
            <a:xfrm>
              <a:off x="4340" y="1810"/>
              <a:ext cx="11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s-ES_tradnl" sz="1800" b="1" i="1">
                  <a:latin typeface="AvantGarde Bk BT" pitchFamily="34" charset="0"/>
                </a:rPr>
                <a:t>Roman Empire</a:t>
              </a:r>
              <a:endParaRPr lang="es-ES" sz="1800" b="1" i="1">
                <a:latin typeface="AvantGarde Bk BT" pitchFamily="34" charset="0"/>
              </a:endParaRPr>
            </a:p>
          </p:txBody>
        </p:sp>
        <p:sp>
          <p:nvSpPr>
            <p:cNvPr id="2090" name="Text Box 31"/>
            <p:cNvSpPr txBox="1">
              <a:spLocks noChangeArrowheads="1"/>
            </p:cNvSpPr>
            <p:nvPr/>
          </p:nvSpPr>
          <p:spPr bwMode="auto">
            <a:xfrm>
              <a:off x="3181" y="1857"/>
              <a:ext cx="3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s-ES_tradnl" sz="1400" b="1" i="1">
                  <a:latin typeface="AvantGarde Bk BT" pitchFamily="34" charset="0"/>
                </a:rPr>
                <a:t>2 BC</a:t>
              </a:r>
              <a:endParaRPr lang="es-ES" sz="1800" b="1" i="1">
                <a:latin typeface="AvantGarde Bk BT" pitchFamily="34" charset="0"/>
              </a:endParaRPr>
            </a:p>
          </p:txBody>
        </p:sp>
        <p:sp>
          <p:nvSpPr>
            <p:cNvPr id="2091" name="Line 32"/>
            <p:cNvSpPr>
              <a:spLocks noChangeShapeType="1"/>
            </p:cNvSpPr>
            <p:nvPr/>
          </p:nvSpPr>
          <p:spPr bwMode="auto">
            <a:xfrm>
              <a:off x="3792" y="1935"/>
              <a:ext cx="57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33"/>
          <p:cNvGrpSpPr>
            <a:grpSpLocks/>
          </p:cNvGrpSpPr>
          <p:nvPr/>
        </p:nvGrpSpPr>
        <p:grpSpPr bwMode="auto">
          <a:xfrm>
            <a:off x="5049838" y="3286125"/>
            <a:ext cx="3636962" cy="1149350"/>
            <a:chOff x="3181" y="2070"/>
            <a:chExt cx="2291" cy="724"/>
          </a:xfrm>
        </p:grpSpPr>
        <p:sp>
          <p:nvSpPr>
            <p:cNvPr id="2084" name="Text Box 34"/>
            <p:cNvSpPr txBox="1">
              <a:spLocks noChangeArrowheads="1"/>
            </p:cNvSpPr>
            <p:nvPr/>
          </p:nvSpPr>
          <p:spPr bwMode="auto">
            <a:xfrm>
              <a:off x="4940" y="2322"/>
              <a:ext cx="5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s-ES_tradnl" sz="1800" b="1" i="1">
                  <a:latin typeface="AvantGarde Bk BT" pitchFamily="34" charset="0"/>
                </a:rPr>
                <a:t>Goths</a:t>
              </a:r>
              <a:endParaRPr lang="es-ES" sz="1800" b="1" i="1">
                <a:latin typeface="AvantGarde Bk BT" pitchFamily="34" charset="0"/>
              </a:endParaRPr>
            </a:p>
          </p:txBody>
        </p:sp>
        <p:sp>
          <p:nvSpPr>
            <p:cNvPr id="2085" name="Text Box 35"/>
            <p:cNvSpPr txBox="1">
              <a:spLocks noChangeArrowheads="1"/>
            </p:cNvSpPr>
            <p:nvPr/>
          </p:nvSpPr>
          <p:spPr bwMode="auto">
            <a:xfrm>
              <a:off x="3325" y="2070"/>
              <a:ext cx="17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s-ES_tradnl" sz="1400" b="1" i="1">
                  <a:latin typeface="AvantGarde Bk BT" pitchFamily="34" charset="0"/>
                </a:rPr>
                <a:t>0</a:t>
              </a:r>
              <a:endParaRPr lang="es-ES" sz="1800" b="1" i="1">
                <a:latin typeface="AvantGarde Bk BT" pitchFamily="34" charset="0"/>
              </a:endParaRPr>
            </a:p>
          </p:txBody>
        </p:sp>
        <p:sp>
          <p:nvSpPr>
            <p:cNvPr id="2086" name="Text Box 36"/>
            <p:cNvSpPr txBox="1">
              <a:spLocks noChangeArrowheads="1"/>
            </p:cNvSpPr>
            <p:nvPr/>
          </p:nvSpPr>
          <p:spPr bwMode="auto">
            <a:xfrm>
              <a:off x="3181" y="2602"/>
              <a:ext cx="3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s-ES_tradnl" sz="1400" b="1" i="1">
                  <a:latin typeface="AvantGarde Bk BT" pitchFamily="34" charset="0"/>
                </a:rPr>
                <a:t>5 AD</a:t>
              </a:r>
              <a:endParaRPr lang="es-ES" sz="1800" b="1" i="1">
                <a:latin typeface="AvantGarde Bk BT" pitchFamily="34" charset="0"/>
              </a:endParaRPr>
            </a:p>
          </p:txBody>
        </p:sp>
        <p:sp>
          <p:nvSpPr>
            <p:cNvPr id="2087" name="Rectangle 37"/>
            <p:cNvSpPr>
              <a:spLocks noChangeArrowheads="1"/>
            </p:cNvSpPr>
            <p:nvPr/>
          </p:nvSpPr>
          <p:spPr bwMode="auto">
            <a:xfrm>
              <a:off x="3504" y="2158"/>
              <a:ext cx="192" cy="578"/>
            </a:xfrm>
            <a:prstGeom prst="rect">
              <a:avLst/>
            </a:prstGeom>
            <a:solidFill>
              <a:srgbClr val="FF99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88" name="Line 38"/>
            <p:cNvSpPr>
              <a:spLocks noChangeShapeType="1"/>
            </p:cNvSpPr>
            <p:nvPr/>
          </p:nvSpPr>
          <p:spPr bwMode="auto">
            <a:xfrm>
              <a:off x="3792" y="2447"/>
              <a:ext cx="12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39"/>
          <p:cNvGrpSpPr>
            <a:grpSpLocks/>
          </p:cNvGrpSpPr>
          <p:nvPr/>
        </p:nvGrpSpPr>
        <p:grpSpPr bwMode="auto">
          <a:xfrm>
            <a:off x="5051425" y="4343400"/>
            <a:ext cx="3635375" cy="915988"/>
            <a:chOff x="3182" y="2736"/>
            <a:chExt cx="2290" cy="577"/>
          </a:xfrm>
        </p:grpSpPr>
        <p:sp>
          <p:nvSpPr>
            <p:cNvPr id="2080" name="Text Box 40"/>
            <p:cNvSpPr txBox="1">
              <a:spLocks noChangeArrowheads="1"/>
            </p:cNvSpPr>
            <p:nvPr/>
          </p:nvSpPr>
          <p:spPr bwMode="auto">
            <a:xfrm>
              <a:off x="4092" y="3010"/>
              <a:ext cx="13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s-ES_tradnl" sz="1800" b="1" i="1">
                  <a:latin typeface="AvantGarde Bk BT" pitchFamily="34" charset="0"/>
                </a:rPr>
                <a:t>Arabic domination</a:t>
              </a:r>
              <a:endParaRPr lang="es-ES" sz="1800" b="1" i="1">
                <a:latin typeface="AvantGarde Bk BT" pitchFamily="34" charset="0"/>
              </a:endParaRPr>
            </a:p>
          </p:txBody>
        </p:sp>
        <p:sp>
          <p:nvSpPr>
            <p:cNvPr id="2081" name="Text Box 41"/>
            <p:cNvSpPr txBox="1">
              <a:spLocks noChangeArrowheads="1"/>
            </p:cNvSpPr>
            <p:nvPr/>
          </p:nvSpPr>
          <p:spPr bwMode="auto">
            <a:xfrm>
              <a:off x="3182" y="3021"/>
              <a:ext cx="37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s-ES_tradnl" sz="1400" b="1" i="1">
                  <a:latin typeface="AvantGarde Bk BT" pitchFamily="34" charset="0"/>
                </a:rPr>
                <a:t>8 AD</a:t>
              </a:r>
              <a:endParaRPr lang="es-ES" sz="1800" b="1" i="1">
                <a:latin typeface="AvantGarde Bk BT" pitchFamily="34" charset="0"/>
              </a:endParaRPr>
            </a:p>
          </p:txBody>
        </p:sp>
        <p:sp>
          <p:nvSpPr>
            <p:cNvPr id="2082" name="Rectangle 42"/>
            <p:cNvSpPr>
              <a:spLocks noChangeArrowheads="1"/>
            </p:cNvSpPr>
            <p:nvPr/>
          </p:nvSpPr>
          <p:spPr bwMode="auto">
            <a:xfrm>
              <a:off x="3504" y="2736"/>
              <a:ext cx="192" cy="577"/>
            </a:xfrm>
            <a:prstGeom prst="rect">
              <a:avLst/>
            </a:prstGeom>
            <a:solidFill>
              <a:srgbClr val="BD490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83" name="Line 43"/>
            <p:cNvSpPr>
              <a:spLocks noChangeShapeType="1"/>
            </p:cNvSpPr>
            <p:nvPr/>
          </p:nvSpPr>
          <p:spPr bwMode="auto">
            <a:xfrm>
              <a:off x="3792" y="3145"/>
              <a:ext cx="33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44"/>
          <p:cNvGrpSpPr>
            <a:grpSpLocks/>
          </p:cNvGrpSpPr>
          <p:nvPr/>
        </p:nvGrpSpPr>
        <p:grpSpPr bwMode="auto">
          <a:xfrm>
            <a:off x="4956175" y="5259388"/>
            <a:ext cx="3719513" cy="915987"/>
            <a:chOff x="3122" y="3313"/>
            <a:chExt cx="2343" cy="577"/>
          </a:xfrm>
        </p:grpSpPr>
        <p:sp>
          <p:nvSpPr>
            <p:cNvPr id="2076" name="Text Box 45"/>
            <p:cNvSpPr txBox="1">
              <a:spLocks noChangeArrowheads="1"/>
            </p:cNvSpPr>
            <p:nvPr/>
          </p:nvSpPr>
          <p:spPr bwMode="auto">
            <a:xfrm>
              <a:off x="3725" y="3522"/>
              <a:ext cx="17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s-ES_tradnl" sz="1800" b="1" i="1">
                  <a:latin typeface="AvantGarde Bk BT" pitchFamily="34" charset="0"/>
                </a:rPr>
                <a:t>Christian “reconquista”</a:t>
              </a:r>
              <a:endParaRPr lang="es-ES" sz="1800" b="1" i="1">
                <a:latin typeface="AvantGarde Bk BT" pitchFamily="34" charset="0"/>
              </a:endParaRPr>
            </a:p>
          </p:txBody>
        </p:sp>
        <p:sp>
          <p:nvSpPr>
            <p:cNvPr id="2077" name="Text Box 46"/>
            <p:cNvSpPr txBox="1">
              <a:spLocks noChangeArrowheads="1"/>
            </p:cNvSpPr>
            <p:nvPr/>
          </p:nvSpPr>
          <p:spPr bwMode="auto">
            <a:xfrm>
              <a:off x="3122" y="3533"/>
              <a:ext cx="4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s-ES_tradnl" sz="1400" b="1" i="1">
                  <a:latin typeface="AvantGarde Bk BT" pitchFamily="34" charset="0"/>
                </a:rPr>
                <a:t>13 AD</a:t>
              </a:r>
              <a:endParaRPr lang="es-ES" sz="1800" b="1" i="1">
                <a:latin typeface="AvantGarde Bk BT" pitchFamily="34" charset="0"/>
              </a:endParaRPr>
            </a:p>
          </p:txBody>
        </p:sp>
        <p:sp>
          <p:nvSpPr>
            <p:cNvPr id="2078" name="Rectangle 47"/>
            <p:cNvSpPr>
              <a:spLocks noChangeArrowheads="1"/>
            </p:cNvSpPr>
            <p:nvPr/>
          </p:nvSpPr>
          <p:spPr bwMode="auto">
            <a:xfrm>
              <a:off x="3504" y="3313"/>
              <a:ext cx="192" cy="577"/>
            </a:xfrm>
            <a:prstGeom prst="rect">
              <a:avLst/>
            </a:prstGeom>
            <a:solidFill>
              <a:srgbClr val="81320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079" name="Line 48"/>
            <p:cNvSpPr>
              <a:spLocks noChangeShapeType="1"/>
            </p:cNvSpPr>
            <p:nvPr/>
          </p:nvSpPr>
          <p:spPr bwMode="auto">
            <a:xfrm>
              <a:off x="3792" y="3657"/>
              <a:ext cx="9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49"/>
          <p:cNvGrpSpPr>
            <a:grpSpLocks/>
          </p:cNvGrpSpPr>
          <p:nvPr/>
        </p:nvGrpSpPr>
        <p:grpSpPr bwMode="auto">
          <a:xfrm>
            <a:off x="4956175" y="5892800"/>
            <a:ext cx="3730625" cy="366713"/>
            <a:chOff x="3122" y="3712"/>
            <a:chExt cx="2350" cy="231"/>
          </a:xfrm>
        </p:grpSpPr>
        <p:sp>
          <p:nvSpPr>
            <p:cNvPr id="2073" name="Text Box 50"/>
            <p:cNvSpPr txBox="1">
              <a:spLocks noChangeArrowheads="1"/>
            </p:cNvSpPr>
            <p:nvPr/>
          </p:nvSpPr>
          <p:spPr bwMode="auto">
            <a:xfrm>
              <a:off x="3884" y="3712"/>
              <a:ext cx="15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s-ES_tradnl" sz="1800" b="1" i="1">
                  <a:latin typeface="AvantGarde Bk BT" pitchFamily="34" charset="0"/>
                </a:rPr>
                <a:t>Discovery of America</a:t>
              </a:r>
              <a:endParaRPr lang="es-ES" sz="1800" b="1" i="1">
                <a:latin typeface="AvantGarde Bk BT" pitchFamily="34" charset="0"/>
              </a:endParaRPr>
            </a:p>
          </p:txBody>
        </p:sp>
        <p:sp>
          <p:nvSpPr>
            <p:cNvPr id="2074" name="Text Box 51"/>
            <p:cNvSpPr txBox="1">
              <a:spLocks noChangeArrowheads="1"/>
            </p:cNvSpPr>
            <p:nvPr/>
          </p:nvSpPr>
          <p:spPr bwMode="auto">
            <a:xfrm>
              <a:off x="3122" y="3746"/>
              <a:ext cx="4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/>
              <a:r>
                <a:rPr lang="es-ES_tradnl" sz="1400" b="1" i="1">
                  <a:latin typeface="AvantGarde Bk BT" pitchFamily="34" charset="0"/>
                </a:rPr>
                <a:t>15 AD</a:t>
              </a:r>
              <a:endParaRPr lang="es-ES" sz="1800" b="1" i="1">
                <a:latin typeface="AvantGarde Bk BT" pitchFamily="34" charset="0"/>
              </a:endParaRPr>
            </a:p>
          </p:txBody>
        </p:sp>
        <p:sp>
          <p:nvSpPr>
            <p:cNvPr id="2075" name="Line 52"/>
            <p:cNvSpPr>
              <a:spLocks noChangeShapeType="1"/>
            </p:cNvSpPr>
            <p:nvPr/>
          </p:nvSpPr>
          <p:spPr bwMode="auto">
            <a:xfrm>
              <a:off x="3792" y="3843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53"/>
          <p:cNvGrpSpPr>
            <a:grpSpLocks/>
          </p:cNvGrpSpPr>
          <p:nvPr/>
        </p:nvGrpSpPr>
        <p:grpSpPr bwMode="auto">
          <a:xfrm>
            <a:off x="838200" y="4648200"/>
            <a:ext cx="1524000" cy="914400"/>
            <a:chOff x="288" y="2871"/>
            <a:chExt cx="1266" cy="709"/>
          </a:xfrm>
        </p:grpSpPr>
        <p:sp>
          <p:nvSpPr>
            <p:cNvPr id="356406" name="Freeform 54"/>
            <p:cNvSpPr>
              <a:spLocks/>
            </p:cNvSpPr>
            <p:nvPr/>
          </p:nvSpPr>
          <p:spPr bwMode="auto">
            <a:xfrm>
              <a:off x="768" y="2871"/>
              <a:ext cx="384" cy="709"/>
            </a:xfrm>
            <a:custGeom>
              <a:avLst/>
              <a:gdLst/>
              <a:ahLst/>
              <a:cxnLst>
                <a:cxn ang="0">
                  <a:pos x="6" y="107"/>
                </a:cxn>
                <a:cxn ang="0">
                  <a:pos x="52" y="87"/>
                </a:cxn>
                <a:cxn ang="0">
                  <a:pos x="80" y="75"/>
                </a:cxn>
                <a:cxn ang="0">
                  <a:pos x="122" y="56"/>
                </a:cxn>
                <a:cxn ang="0">
                  <a:pos x="178" y="31"/>
                </a:cxn>
                <a:cxn ang="0">
                  <a:pos x="239" y="3"/>
                </a:cxn>
                <a:cxn ang="0">
                  <a:pos x="261" y="3"/>
                </a:cxn>
                <a:cxn ang="0">
                  <a:pos x="255" y="44"/>
                </a:cxn>
                <a:cxn ang="0">
                  <a:pos x="248" y="105"/>
                </a:cxn>
                <a:cxn ang="0">
                  <a:pos x="236" y="159"/>
                </a:cxn>
                <a:cxn ang="0">
                  <a:pos x="234" y="206"/>
                </a:cxn>
                <a:cxn ang="0">
                  <a:pos x="225" y="208"/>
                </a:cxn>
                <a:cxn ang="0">
                  <a:pos x="206" y="191"/>
                </a:cxn>
                <a:cxn ang="0">
                  <a:pos x="182" y="176"/>
                </a:cxn>
                <a:cxn ang="0">
                  <a:pos x="172" y="174"/>
                </a:cxn>
                <a:cxn ang="0">
                  <a:pos x="158" y="188"/>
                </a:cxn>
                <a:cxn ang="0">
                  <a:pos x="145" y="217"/>
                </a:cxn>
                <a:cxn ang="0">
                  <a:pos x="136" y="236"/>
                </a:cxn>
                <a:cxn ang="0">
                  <a:pos x="129" y="249"/>
                </a:cxn>
                <a:cxn ang="0">
                  <a:pos x="120" y="293"/>
                </a:cxn>
                <a:cxn ang="0">
                  <a:pos x="114" y="330"/>
                </a:cxn>
                <a:cxn ang="0">
                  <a:pos x="123" y="377"/>
                </a:cxn>
                <a:cxn ang="0">
                  <a:pos x="157" y="446"/>
                </a:cxn>
                <a:cxn ang="0">
                  <a:pos x="190" y="496"/>
                </a:cxn>
                <a:cxn ang="0">
                  <a:pos x="224" y="536"/>
                </a:cxn>
                <a:cxn ang="0">
                  <a:pos x="252" y="563"/>
                </a:cxn>
                <a:cxn ang="0">
                  <a:pos x="324" y="536"/>
                </a:cxn>
                <a:cxn ang="0">
                  <a:pos x="324" y="532"/>
                </a:cxn>
                <a:cxn ang="0">
                  <a:pos x="344" y="614"/>
                </a:cxn>
                <a:cxn ang="0">
                  <a:pos x="359" y="655"/>
                </a:cxn>
                <a:cxn ang="0">
                  <a:pos x="358" y="660"/>
                </a:cxn>
                <a:cxn ang="0">
                  <a:pos x="378" y="757"/>
                </a:cxn>
                <a:cxn ang="0">
                  <a:pos x="307" y="738"/>
                </a:cxn>
                <a:cxn ang="0">
                  <a:pos x="144" y="670"/>
                </a:cxn>
                <a:cxn ang="0">
                  <a:pos x="100" y="646"/>
                </a:cxn>
                <a:cxn ang="0">
                  <a:pos x="114" y="638"/>
                </a:cxn>
                <a:cxn ang="0">
                  <a:pos x="158" y="620"/>
                </a:cxn>
                <a:cxn ang="0">
                  <a:pos x="158" y="625"/>
                </a:cxn>
                <a:cxn ang="0">
                  <a:pos x="156" y="618"/>
                </a:cxn>
                <a:cxn ang="0">
                  <a:pos x="151" y="623"/>
                </a:cxn>
                <a:cxn ang="0">
                  <a:pos x="156" y="621"/>
                </a:cxn>
                <a:cxn ang="0">
                  <a:pos x="158" y="622"/>
                </a:cxn>
                <a:cxn ang="0">
                  <a:pos x="154" y="625"/>
                </a:cxn>
                <a:cxn ang="0">
                  <a:pos x="95" y="550"/>
                </a:cxn>
                <a:cxn ang="0">
                  <a:pos x="34" y="446"/>
                </a:cxn>
                <a:cxn ang="0">
                  <a:pos x="3" y="344"/>
                </a:cxn>
                <a:cxn ang="0">
                  <a:pos x="21" y="215"/>
                </a:cxn>
                <a:cxn ang="0">
                  <a:pos x="68" y="139"/>
                </a:cxn>
                <a:cxn ang="0">
                  <a:pos x="71" y="141"/>
                </a:cxn>
                <a:cxn ang="0">
                  <a:pos x="64" y="135"/>
                </a:cxn>
                <a:cxn ang="0">
                  <a:pos x="27" y="113"/>
                </a:cxn>
                <a:cxn ang="0">
                  <a:pos x="6" y="107"/>
                </a:cxn>
              </a:cxnLst>
              <a:rect l="0" t="0" r="r" b="b"/>
              <a:pathLst>
                <a:path w="384" h="757">
                  <a:moveTo>
                    <a:pt x="6" y="107"/>
                  </a:moveTo>
                  <a:cubicBezTo>
                    <a:pt x="18" y="104"/>
                    <a:pt x="40" y="91"/>
                    <a:pt x="52" y="87"/>
                  </a:cubicBezTo>
                  <a:cubicBezTo>
                    <a:pt x="63" y="85"/>
                    <a:pt x="80" y="75"/>
                    <a:pt x="80" y="75"/>
                  </a:cubicBezTo>
                  <a:cubicBezTo>
                    <a:pt x="91" y="69"/>
                    <a:pt x="106" y="63"/>
                    <a:pt x="122" y="56"/>
                  </a:cubicBezTo>
                  <a:cubicBezTo>
                    <a:pt x="138" y="49"/>
                    <a:pt x="159" y="40"/>
                    <a:pt x="178" y="31"/>
                  </a:cubicBezTo>
                  <a:cubicBezTo>
                    <a:pt x="197" y="23"/>
                    <a:pt x="221" y="12"/>
                    <a:pt x="239" y="3"/>
                  </a:cubicBezTo>
                  <a:cubicBezTo>
                    <a:pt x="246" y="0"/>
                    <a:pt x="261" y="3"/>
                    <a:pt x="261" y="3"/>
                  </a:cubicBezTo>
                  <a:cubicBezTo>
                    <a:pt x="265" y="10"/>
                    <a:pt x="256" y="27"/>
                    <a:pt x="255" y="44"/>
                  </a:cubicBezTo>
                  <a:cubicBezTo>
                    <a:pt x="253" y="62"/>
                    <a:pt x="252" y="85"/>
                    <a:pt x="248" y="105"/>
                  </a:cubicBezTo>
                  <a:cubicBezTo>
                    <a:pt x="242" y="122"/>
                    <a:pt x="236" y="159"/>
                    <a:pt x="236" y="159"/>
                  </a:cubicBezTo>
                  <a:cubicBezTo>
                    <a:pt x="235" y="175"/>
                    <a:pt x="238" y="191"/>
                    <a:pt x="234" y="206"/>
                  </a:cubicBezTo>
                  <a:cubicBezTo>
                    <a:pt x="234" y="208"/>
                    <a:pt x="226" y="209"/>
                    <a:pt x="225" y="208"/>
                  </a:cubicBezTo>
                  <a:cubicBezTo>
                    <a:pt x="225" y="208"/>
                    <a:pt x="208" y="194"/>
                    <a:pt x="206" y="191"/>
                  </a:cubicBezTo>
                  <a:cubicBezTo>
                    <a:pt x="204" y="189"/>
                    <a:pt x="188" y="177"/>
                    <a:pt x="182" y="176"/>
                  </a:cubicBezTo>
                  <a:cubicBezTo>
                    <a:pt x="176" y="175"/>
                    <a:pt x="172" y="174"/>
                    <a:pt x="172" y="174"/>
                  </a:cubicBezTo>
                  <a:cubicBezTo>
                    <a:pt x="170" y="175"/>
                    <a:pt x="162" y="181"/>
                    <a:pt x="158" y="188"/>
                  </a:cubicBezTo>
                  <a:cubicBezTo>
                    <a:pt x="154" y="195"/>
                    <a:pt x="149" y="209"/>
                    <a:pt x="145" y="217"/>
                  </a:cubicBezTo>
                  <a:cubicBezTo>
                    <a:pt x="145" y="217"/>
                    <a:pt x="137" y="233"/>
                    <a:pt x="136" y="236"/>
                  </a:cubicBezTo>
                  <a:cubicBezTo>
                    <a:pt x="133" y="241"/>
                    <a:pt x="129" y="249"/>
                    <a:pt x="129" y="249"/>
                  </a:cubicBezTo>
                  <a:cubicBezTo>
                    <a:pt x="121" y="284"/>
                    <a:pt x="126" y="270"/>
                    <a:pt x="120" y="293"/>
                  </a:cubicBezTo>
                  <a:cubicBezTo>
                    <a:pt x="119" y="307"/>
                    <a:pt x="114" y="316"/>
                    <a:pt x="114" y="330"/>
                  </a:cubicBezTo>
                  <a:cubicBezTo>
                    <a:pt x="114" y="344"/>
                    <a:pt x="116" y="358"/>
                    <a:pt x="123" y="377"/>
                  </a:cubicBezTo>
                  <a:cubicBezTo>
                    <a:pt x="124" y="398"/>
                    <a:pt x="142" y="427"/>
                    <a:pt x="157" y="446"/>
                  </a:cubicBezTo>
                  <a:cubicBezTo>
                    <a:pt x="168" y="468"/>
                    <a:pt x="179" y="481"/>
                    <a:pt x="190" y="496"/>
                  </a:cubicBezTo>
                  <a:cubicBezTo>
                    <a:pt x="201" y="511"/>
                    <a:pt x="214" y="525"/>
                    <a:pt x="224" y="536"/>
                  </a:cubicBezTo>
                  <a:cubicBezTo>
                    <a:pt x="235" y="547"/>
                    <a:pt x="242" y="552"/>
                    <a:pt x="252" y="563"/>
                  </a:cubicBezTo>
                  <a:cubicBezTo>
                    <a:pt x="255" y="573"/>
                    <a:pt x="307" y="541"/>
                    <a:pt x="324" y="536"/>
                  </a:cubicBezTo>
                  <a:cubicBezTo>
                    <a:pt x="340" y="525"/>
                    <a:pt x="303" y="538"/>
                    <a:pt x="324" y="532"/>
                  </a:cubicBezTo>
                  <a:cubicBezTo>
                    <a:pt x="336" y="556"/>
                    <a:pt x="341" y="587"/>
                    <a:pt x="344" y="614"/>
                  </a:cubicBezTo>
                  <a:cubicBezTo>
                    <a:pt x="346" y="626"/>
                    <a:pt x="351" y="645"/>
                    <a:pt x="359" y="655"/>
                  </a:cubicBezTo>
                  <a:cubicBezTo>
                    <a:pt x="370" y="670"/>
                    <a:pt x="346" y="616"/>
                    <a:pt x="358" y="660"/>
                  </a:cubicBezTo>
                  <a:cubicBezTo>
                    <a:pt x="359" y="673"/>
                    <a:pt x="384" y="743"/>
                    <a:pt x="378" y="757"/>
                  </a:cubicBezTo>
                  <a:cubicBezTo>
                    <a:pt x="341" y="754"/>
                    <a:pt x="338" y="745"/>
                    <a:pt x="307" y="738"/>
                  </a:cubicBezTo>
                  <a:cubicBezTo>
                    <a:pt x="252" y="725"/>
                    <a:pt x="192" y="693"/>
                    <a:pt x="144" y="670"/>
                  </a:cubicBezTo>
                  <a:cubicBezTo>
                    <a:pt x="124" y="660"/>
                    <a:pt x="119" y="656"/>
                    <a:pt x="100" y="646"/>
                  </a:cubicBezTo>
                  <a:cubicBezTo>
                    <a:pt x="96" y="635"/>
                    <a:pt x="102" y="642"/>
                    <a:pt x="114" y="638"/>
                  </a:cubicBezTo>
                  <a:cubicBezTo>
                    <a:pt x="137" y="629"/>
                    <a:pt x="135" y="625"/>
                    <a:pt x="158" y="620"/>
                  </a:cubicBezTo>
                  <a:cubicBezTo>
                    <a:pt x="167" y="618"/>
                    <a:pt x="158" y="625"/>
                    <a:pt x="158" y="625"/>
                  </a:cubicBezTo>
                  <a:cubicBezTo>
                    <a:pt x="155" y="619"/>
                    <a:pt x="143" y="618"/>
                    <a:pt x="156" y="618"/>
                  </a:cubicBezTo>
                  <a:cubicBezTo>
                    <a:pt x="151" y="616"/>
                    <a:pt x="151" y="623"/>
                    <a:pt x="151" y="623"/>
                  </a:cubicBezTo>
                  <a:cubicBezTo>
                    <a:pt x="151" y="623"/>
                    <a:pt x="155" y="621"/>
                    <a:pt x="156" y="621"/>
                  </a:cubicBezTo>
                  <a:cubicBezTo>
                    <a:pt x="157" y="621"/>
                    <a:pt x="156" y="622"/>
                    <a:pt x="158" y="622"/>
                  </a:cubicBezTo>
                  <a:cubicBezTo>
                    <a:pt x="138" y="613"/>
                    <a:pt x="175" y="635"/>
                    <a:pt x="154" y="625"/>
                  </a:cubicBezTo>
                  <a:cubicBezTo>
                    <a:pt x="148" y="622"/>
                    <a:pt x="95" y="550"/>
                    <a:pt x="95" y="550"/>
                  </a:cubicBezTo>
                  <a:cubicBezTo>
                    <a:pt x="64" y="516"/>
                    <a:pt x="46" y="484"/>
                    <a:pt x="34" y="446"/>
                  </a:cubicBezTo>
                  <a:cubicBezTo>
                    <a:pt x="23" y="411"/>
                    <a:pt x="11" y="379"/>
                    <a:pt x="3" y="344"/>
                  </a:cubicBezTo>
                  <a:cubicBezTo>
                    <a:pt x="5" y="273"/>
                    <a:pt x="0" y="260"/>
                    <a:pt x="21" y="215"/>
                  </a:cubicBezTo>
                  <a:cubicBezTo>
                    <a:pt x="29" y="199"/>
                    <a:pt x="52" y="152"/>
                    <a:pt x="68" y="139"/>
                  </a:cubicBezTo>
                  <a:cubicBezTo>
                    <a:pt x="77" y="132"/>
                    <a:pt x="71" y="141"/>
                    <a:pt x="71" y="141"/>
                  </a:cubicBezTo>
                  <a:cubicBezTo>
                    <a:pt x="60" y="139"/>
                    <a:pt x="73" y="139"/>
                    <a:pt x="64" y="135"/>
                  </a:cubicBezTo>
                  <a:cubicBezTo>
                    <a:pt x="52" y="130"/>
                    <a:pt x="46" y="122"/>
                    <a:pt x="27" y="113"/>
                  </a:cubicBezTo>
                  <a:cubicBezTo>
                    <a:pt x="23" y="108"/>
                    <a:pt x="12" y="97"/>
                    <a:pt x="6" y="107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00"/>
                </a:gs>
                <a:gs pos="50000">
                  <a:srgbClr val="FF9933"/>
                </a:gs>
                <a:gs pos="100000">
                  <a:srgbClr val="FF6600"/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356407" name="Freeform 55"/>
            <p:cNvSpPr>
              <a:spLocks/>
            </p:cNvSpPr>
            <p:nvPr/>
          </p:nvSpPr>
          <p:spPr bwMode="auto">
            <a:xfrm rot="-16459451">
              <a:off x="729" y="2679"/>
              <a:ext cx="384" cy="1266"/>
            </a:xfrm>
            <a:custGeom>
              <a:avLst/>
              <a:gdLst/>
              <a:ahLst/>
              <a:cxnLst>
                <a:cxn ang="0">
                  <a:pos x="6" y="107"/>
                </a:cxn>
                <a:cxn ang="0">
                  <a:pos x="52" y="87"/>
                </a:cxn>
                <a:cxn ang="0">
                  <a:pos x="80" y="75"/>
                </a:cxn>
                <a:cxn ang="0">
                  <a:pos x="122" y="56"/>
                </a:cxn>
                <a:cxn ang="0">
                  <a:pos x="178" y="31"/>
                </a:cxn>
                <a:cxn ang="0">
                  <a:pos x="239" y="3"/>
                </a:cxn>
                <a:cxn ang="0">
                  <a:pos x="261" y="3"/>
                </a:cxn>
                <a:cxn ang="0">
                  <a:pos x="255" y="44"/>
                </a:cxn>
                <a:cxn ang="0">
                  <a:pos x="248" y="105"/>
                </a:cxn>
                <a:cxn ang="0">
                  <a:pos x="236" y="159"/>
                </a:cxn>
                <a:cxn ang="0">
                  <a:pos x="234" y="206"/>
                </a:cxn>
                <a:cxn ang="0">
                  <a:pos x="225" y="208"/>
                </a:cxn>
                <a:cxn ang="0">
                  <a:pos x="206" y="191"/>
                </a:cxn>
                <a:cxn ang="0">
                  <a:pos x="182" y="176"/>
                </a:cxn>
                <a:cxn ang="0">
                  <a:pos x="172" y="174"/>
                </a:cxn>
                <a:cxn ang="0">
                  <a:pos x="158" y="188"/>
                </a:cxn>
                <a:cxn ang="0">
                  <a:pos x="145" y="217"/>
                </a:cxn>
                <a:cxn ang="0">
                  <a:pos x="136" y="236"/>
                </a:cxn>
                <a:cxn ang="0">
                  <a:pos x="129" y="249"/>
                </a:cxn>
                <a:cxn ang="0">
                  <a:pos x="120" y="293"/>
                </a:cxn>
                <a:cxn ang="0">
                  <a:pos x="114" y="330"/>
                </a:cxn>
                <a:cxn ang="0">
                  <a:pos x="123" y="377"/>
                </a:cxn>
                <a:cxn ang="0">
                  <a:pos x="157" y="446"/>
                </a:cxn>
                <a:cxn ang="0">
                  <a:pos x="190" y="496"/>
                </a:cxn>
                <a:cxn ang="0">
                  <a:pos x="224" y="536"/>
                </a:cxn>
                <a:cxn ang="0">
                  <a:pos x="252" y="563"/>
                </a:cxn>
                <a:cxn ang="0">
                  <a:pos x="324" y="536"/>
                </a:cxn>
                <a:cxn ang="0">
                  <a:pos x="324" y="532"/>
                </a:cxn>
                <a:cxn ang="0">
                  <a:pos x="344" y="614"/>
                </a:cxn>
                <a:cxn ang="0">
                  <a:pos x="359" y="655"/>
                </a:cxn>
                <a:cxn ang="0">
                  <a:pos x="358" y="660"/>
                </a:cxn>
                <a:cxn ang="0">
                  <a:pos x="378" y="757"/>
                </a:cxn>
                <a:cxn ang="0">
                  <a:pos x="307" y="738"/>
                </a:cxn>
                <a:cxn ang="0">
                  <a:pos x="144" y="670"/>
                </a:cxn>
                <a:cxn ang="0">
                  <a:pos x="100" y="646"/>
                </a:cxn>
                <a:cxn ang="0">
                  <a:pos x="114" y="638"/>
                </a:cxn>
                <a:cxn ang="0">
                  <a:pos x="158" y="620"/>
                </a:cxn>
                <a:cxn ang="0">
                  <a:pos x="158" y="625"/>
                </a:cxn>
                <a:cxn ang="0">
                  <a:pos x="156" y="618"/>
                </a:cxn>
                <a:cxn ang="0">
                  <a:pos x="151" y="623"/>
                </a:cxn>
                <a:cxn ang="0">
                  <a:pos x="156" y="621"/>
                </a:cxn>
                <a:cxn ang="0">
                  <a:pos x="158" y="622"/>
                </a:cxn>
                <a:cxn ang="0">
                  <a:pos x="154" y="625"/>
                </a:cxn>
                <a:cxn ang="0">
                  <a:pos x="95" y="550"/>
                </a:cxn>
                <a:cxn ang="0">
                  <a:pos x="34" y="446"/>
                </a:cxn>
                <a:cxn ang="0">
                  <a:pos x="3" y="344"/>
                </a:cxn>
                <a:cxn ang="0">
                  <a:pos x="21" y="215"/>
                </a:cxn>
                <a:cxn ang="0">
                  <a:pos x="68" y="139"/>
                </a:cxn>
                <a:cxn ang="0">
                  <a:pos x="71" y="141"/>
                </a:cxn>
                <a:cxn ang="0">
                  <a:pos x="64" y="135"/>
                </a:cxn>
                <a:cxn ang="0">
                  <a:pos x="27" y="113"/>
                </a:cxn>
                <a:cxn ang="0">
                  <a:pos x="6" y="107"/>
                </a:cxn>
              </a:cxnLst>
              <a:rect l="0" t="0" r="r" b="b"/>
              <a:pathLst>
                <a:path w="384" h="757">
                  <a:moveTo>
                    <a:pt x="6" y="107"/>
                  </a:moveTo>
                  <a:cubicBezTo>
                    <a:pt x="18" y="104"/>
                    <a:pt x="40" y="91"/>
                    <a:pt x="52" y="87"/>
                  </a:cubicBezTo>
                  <a:cubicBezTo>
                    <a:pt x="63" y="85"/>
                    <a:pt x="80" y="75"/>
                    <a:pt x="80" y="75"/>
                  </a:cubicBezTo>
                  <a:cubicBezTo>
                    <a:pt x="91" y="69"/>
                    <a:pt x="106" y="63"/>
                    <a:pt x="122" y="56"/>
                  </a:cubicBezTo>
                  <a:cubicBezTo>
                    <a:pt x="138" y="49"/>
                    <a:pt x="159" y="40"/>
                    <a:pt x="178" y="31"/>
                  </a:cubicBezTo>
                  <a:cubicBezTo>
                    <a:pt x="197" y="23"/>
                    <a:pt x="221" y="12"/>
                    <a:pt x="239" y="3"/>
                  </a:cubicBezTo>
                  <a:cubicBezTo>
                    <a:pt x="246" y="0"/>
                    <a:pt x="261" y="3"/>
                    <a:pt x="261" y="3"/>
                  </a:cubicBezTo>
                  <a:cubicBezTo>
                    <a:pt x="265" y="10"/>
                    <a:pt x="256" y="27"/>
                    <a:pt x="255" y="44"/>
                  </a:cubicBezTo>
                  <a:cubicBezTo>
                    <a:pt x="253" y="62"/>
                    <a:pt x="252" y="85"/>
                    <a:pt x="248" y="105"/>
                  </a:cubicBezTo>
                  <a:cubicBezTo>
                    <a:pt x="242" y="122"/>
                    <a:pt x="236" y="159"/>
                    <a:pt x="236" y="159"/>
                  </a:cubicBezTo>
                  <a:cubicBezTo>
                    <a:pt x="235" y="175"/>
                    <a:pt x="238" y="191"/>
                    <a:pt x="234" y="206"/>
                  </a:cubicBezTo>
                  <a:cubicBezTo>
                    <a:pt x="234" y="208"/>
                    <a:pt x="226" y="209"/>
                    <a:pt x="225" y="208"/>
                  </a:cubicBezTo>
                  <a:cubicBezTo>
                    <a:pt x="225" y="208"/>
                    <a:pt x="208" y="194"/>
                    <a:pt x="206" y="191"/>
                  </a:cubicBezTo>
                  <a:cubicBezTo>
                    <a:pt x="204" y="189"/>
                    <a:pt x="188" y="177"/>
                    <a:pt x="182" y="176"/>
                  </a:cubicBezTo>
                  <a:cubicBezTo>
                    <a:pt x="176" y="175"/>
                    <a:pt x="172" y="174"/>
                    <a:pt x="172" y="174"/>
                  </a:cubicBezTo>
                  <a:cubicBezTo>
                    <a:pt x="170" y="175"/>
                    <a:pt x="162" y="181"/>
                    <a:pt x="158" y="188"/>
                  </a:cubicBezTo>
                  <a:cubicBezTo>
                    <a:pt x="154" y="195"/>
                    <a:pt x="149" y="209"/>
                    <a:pt x="145" y="217"/>
                  </a:cubicBezTo>
                  <a:cubicBezTo>
                    <a:pt x="145" y="217"/>
                    <a:pt x="137" y="233"/>
                    <a:pt x="136" y="236"/>
                  </a:cubicBezTo>
                  <a:cubicBezTo>
                    <a:pt x="133" y="241"/>
                    <a:pt x="129" y="249"/>
                    <a:pt x="129" y="249"/>
                  </a:cubicBezTo>
                  <a:cubicBezTo>
                    <a:pt x="121" y="284"/>
                    <a:pt x="126" y="270"/>
                    <a:pt x="120" y="293"/>
                  </a:cubicBezTo>
                  <a:cubicBezTo>
                    <a:pt x="119" y="307"/>
                    <a:pt x="114" y="316"/>
                    <a:pt x="114" y="330"/>
                  </a:cubicBezTo>
                  <a:cubicBezTo>
                    <a:pt x="114" y="344"/>
                    <a:pt x="116" y="358"/>
                    <a:pt x="123" y="377"/>
                  </a:cubicBezTo>
                  <a:cubicBezTo>
                    <a:pt x="124" y="398"/>
                    <a:pt x="142" y="427"/>
                    <a:pt x="157" y="446"/>
                  </a:cubicBezTo>
                  <a:cubicBezTo>
                    <a:pt x="168" y="468"/>
                    <a:pt x="179" y="481"/>
                    <a:pt x="190" y="496"/>
                  </a:cubicBezTo>
                  <a:cubicBezTo>
                    <a:pt x="201" y="511"/>
                    <a:pt x="214" y="525"/>
                    <a:pt x="224" y="536"/>
                  </a:cubicBezTo>
                  <a:cubicBezTo>
                    <a:pt x="235" y="547"/>
                    <a:pt x="242" y="552"/>
                    <a:pt x="252" y="563"/>
                  </a:cubicBezTo>
                  <a:cubicBezTo>
                    <a:pt x="255" y="573"/>
                    <a:pt x="307" y="541"/>
                    <a:pt x="324" y="536"/>
                  </a:cubicBezTo>
                  <a:cubicBezTo>
                    <a:pt x="340" y="525"/>
                    <a:pt x="303" y="538"/>
                    <a:pt x="324" y="532"/>
                  </a:cubicBezTo>
                  <a:cubicBezTo>
                    <a:pt x="336" y="556"/>
                    <a:pt x="341" y="587"/>
                    <a:pt x="344" y="614"/>
                  </a:cubicBezTo>
                  <a:cubicBezTo>
                    <a:pt x="346" y="626"/>
                    <a:pt x="351" y="645"/>
                    <a:pt x="359" y="655"/>
                  </a:cubicBezTo>
                  <a:cubicBezTo>
                    <a:pt x="370" y="670"/>
                    <a:pt x="346" y="616"/>
                    <a:pt x="358" y="660"/>
                  </a:cubicBezTo>
                  <a:cubicBezTo>
                    <a:pt x="359" y="673"/>
                    <a:pt x="384" y="743"/>
                    <a:pt x="378" y="757"/>
                  </a:cubicBezTo>
                  <a:cubicBezTo>
                    <a:pt x="341" y="754"/>
                    <a:pt x="338" y="745"/>
                    <a:pt x="307" y="738"/>
                  </a:cubicBezTo>
                  <a:cubicBezTo>
                    <a:pt x="252" y="725"/>
                    <a:pt x="192" y="693"/>
                    <a:pt x="144" y="670"/>
                  </a:cubicBezTo>
                  <a:cubicBezTo>
                    <a:pt x="124" y="660"/>
                    <a:pt x="119" y="656"/>
                    <a:pt x="100" y="646"/>
                  </a:cubicBezTo>
                  <a:cubicBezTo>
                    <a:pt x="96" y="635"/>
                    <a:pt x="102" y="642"/>
                    <a:pt x="114" y="638"/>
                  </a:cubicBezTo>
                  <a:cubicBezTo>
                    <a:pt x="137" y="629"/>
                    <a:pt x="135" y="625"/>
                    <a:pt x="158" y="620"/>
                  </a:cubicBezTo>
                  <a:cubicBezTo>
                    <a:pt x="167" y="618"/>
                    <a:pt x="158" y="625"/>
                    <a:pt x="158" y="625"/>
                  </a:cubicBezTo>
                  <a:cubicBezTo>
                    <a:pt x="155" y="619"/>
                    <a:pt x="143" y="618"/>
                    <a:pt x="156" y="618"/>
                  </a:cubicBezTo>
                  <a:cubicBezTo>
                    <a:pt x="151" y="616"/>
                    <a:pt x="151" y="623"/>
                    <a:pt x="151" y="623"/>
                  </a:cubicBezTo>
                  <a:cubicBezTo>
                    <a:pt x="151" y="623"/>
                    <a:pt x="155" y="621"/>
                    <a:pt x="156" y="621"/>
                  </a:cubicBezTo>
                  <a:cubicBezTo>
                    <a:pt x="157" y="621"/>
                    <a:pt x="156" y="622"/>
                    <a:pt x="158" y="622"/>
                  </a:cubicBezTo>
                  <a:cubicBezTo>
                    <a:pt x="138" y="613"/>
                    <a:pt x="175" y="635"/>
                    <a:pt x="154" y="625"/>
                  </a:cubicBezTo>
                  <a:cubicBezTo>
                    <a:pt x="148" y="622"/>
                    <a:pt x="95" y="550"/>
                    <a:pt x="95" y="550"/>
                  </a:cubicBezTo>
                  <a:cubicBezTo>
                    <a:pt x="64" y="516"/>
                    <a:pt x="46" y="484"/>
                    <a:pt x="34" y="446"/>
                  </a:cubicBezTo>
                  <a:cubicBezTo>
                    <a:pt x="23" y="411"/>
                    <a:pt x="11" y="379"/>
                    <a:pt x="3" y="344"/>
                  </a:cubicBezTo>
                  <a:cubicBezTo>
                    <a:pt x="5" y="273"/>
                    <a:pt x="0" y="260"/>
                    <a:pt x="21" y="215"/>
                  </a:cubicBezTo>
                  <a:cubicBezTo>
                    <a:pt x="29" y="199"/>
                    <a:pt x="52" y="152"/>
                    <a:pt x="68" y="139"/>
                  </a:cubicBezTo>
                  <a:cubicBezTo>
                    <a:pt x="77" y="132"/>
                    <a:pt x="71" y="141"/>
                    <a:pt x="71" y="141"/>
                  </a:cubicBezTo>
                  <a:cubicBezTo>
                    <a:pt x="60" y="139"/>
                    <a:pt x="73" y="139"/>
                    <a:pt x="64" y="135"/>
                  </a:cubicBezTo>
                  <a:cubicBezTo>
                    <a:pt x="52" y="130"/>
                    <a:pt x="46" y="122"/>
                    <a:pt x="27" y="113"/>
                  </a:cubicBezTo>
                  <a:cubicBezTo>
                    <a:pt x="23" y="108"/>
                    <a:pt x="12" y="97"/>
                    <a:pt x="6" y="107"/>
                  </a:cubicBezTo>
                  <a:close/>
                </a:path>
              </a:pathLst>
            </a:custGeom>
            <a:gradFill rotWithShape="0">
              <a:gsLst>
                <a:gs pos="0">
                  <a:srgbClr val="FF6600"/>
                </a:gs>
                <a:gs pos="50000">
                  <a:srgbClr val="FF9933"/>
                </a:gs>
                <a:gs pos="100000">
                  <a:srgbClr val="FF6600"/>
                </a:gs>
              </a:gsLst>
              <a:lin ang="5400000" scaled="1"/>
            </a:gradFill>
            <a:ln w="12700" cap="flat" cmpd="sng">
              <a:noFill/>
              <a:prstDash val="solid"/>
              <a:round/>
              <a:headEnd/>
              <a:tailEnd/>
            </a:ln>
            <a:effectLst>
              <a:outerShdw dist="35921" dir="2700000" algn="ctr" rotWithShape="0">
                <a:srgbClr val="808080"/>
              </a:outerShdw>
            </a:effectLst>
          </p:spPr>
          <p:txBody>
            <a:bodyPr/>
            <a:lstStyle/>
            <a:p>
              <a:pPr>
                <a:defRPr/>
              </a:pPr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2588" y="0"/>
            <a:ext cx="368141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685800" y="744538"/>
            <a:ext cx="5073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defTabSz="377825" eaLnBrk="0" hangingPunct="0">
              <a:defRPr/>
            </a:pPr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How should I store the bottles?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20" name="Rectangle 12"/>
          <p:cNvSpPr>
            <a:spLocks noChangeArrowheads="1"/>
          </p:cNvSpPr>
          <p:nvPr/>
        </p:nvSpPr>
        <p:spPr bwMode="auto">
          <a:xfrm>
            <a:off x="914400" y="13716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lIns="92075" tIns="46038" rIns="92075" bIns="46038">
            <a:spAutoFit/>
          </a:bodyPr>
          <a:lstStyle/>
          <a:p>
            <a:pPr defTabSz="762000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s-ES_tradnl" sz="2200" i="1">
                <a:latin typeface="AvantGarde Bk BT" pitchFamily="34" charset="0"/>
              </a:rPr>
              <a:t>As for any other quality wine, find a quiet place, with stable temperature, safe from strong light and vibrations.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838200" y="2590800"/>
            <a:ext cx="7391400" cy="3048000"/>
            <a:chOff x="528" y="1584"/>
            <a:chExt cx="4656" cy="1920"/>
          </a:xfrm>
        </p:grpSpPr>
        <p:sp>
          <p:nvSpPr>
            <p:cNvPr id="44041" name="Rectangle 17"/>
            <p:cNvSpPr>
              <a:spLocks noChangeArrowheads="1"/>
            </p:cNvSpPr>
            <p:nvPr/>
          </p:nvSpPr>
          <p:spPr bwMode="auto">
            <a:xfrm>
              <a:off x="528" y="1584"/>
              <a:ext cx="4656" cy="6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spAutoFit/>
            </a:bodyPr>
            <a:lstStyle/>
            <a:p>
              <a:pPr marL="381000" indent="-381000" defTabSz="762000" eaLnBrk="0" hangingPunct="0">
                <a:spcBef>
                  <a:spcPct val="25000"/>
                </a:spcBef>
                <a:buClr>
                  <a:srgbClr val="6666FF"/>
                </a:buClr>
                <a:buFontTx/>
                <a:buChar char="•"/>
              </a:pPr>
              <a:r>
                <a:rPr lang="es-ES_tradnl" sz="2200">
                  <a:latin typeface="AvantGarde Bk BT" pitchFamily="34" charset="0"/>
                </a:rPr>
                <a:t>Keep the bottles standing up, so that the surface in contact with the air inside the bottle is reduced to a minimum.</a:t>
              </a:r>
            </a:p>
          </p:txBody>
        </p:sp>
        <p:grpSp>
          <p:nvGrpSpPr>
            <p:cNvPr id="44042" name="Group 27"/>
            <p:cNvGrpSpPr>
              <a:grpSpLocks/>
            </p:cNvGrpSpPr>
            <p:nvPr/>
          </p:nvGrpSpPr>
          <p:grpSpPr bwMode="auto">
            <a:xfrm>
              <a:off x="3888" y="2304"/>
              <a:ext cx="1296" cy="1200"/>
              <a:chOff x="3888" y="2304"/>
              <a:chExt cx="1296" cy="1200"/>
            </a:xfrm>
          </p:grpSpPr>
          <p:sp>
            <p:nvSpPr>
              <p:cNvPr id="44043" name="AutoShape 15"/>
              <p:cNvSpPr>
                <a:spLocks noChangeArrowheads="1"/>
              </p:cNvSpPr>
              <p:nvPr/>
            </p:nvSpPr>
            <p:spPr bwMode="auto">
              <a:xfrm>
                <a:off x="4416" y="3168"/>
                <a:ext cx="768" cy="336"/>
              </a:xfrm>
              <a:prstGeom prst="parallelogram">
                <a:avLst>
                  <a:gd name="adj" fmla="val 68159"/>
                </a:avLst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44044" name="Group 18"/>
              <p:cNvGrpSpPr>
                <a:grpSpLocks/>
              </p:cNvGrpSpPr>
              <p:nvPr/>
            </p:nvGrpSpPr>
            <p:grpSpPr bwMode="auto">
              <a:xfrm>
                <a:off x="3936" y="2335"/>
                <a:ext cx="978" cy="1169"/>
                <a:chOff x="4549" y="2959"/>
                <a:chExt cx="731" cy="881"/>
              </a:xfrm>
            </p:grpSpPr>
            <p:pic>
              <p:nvPicPr>
                <p:cNvPr id="44049" name="Picture 3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549" y="2959"/>
                  <a:ext cx="251" cy="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050" name="Picture 4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789" y="2959"/>
                  <a:ext cx="251" cy="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4051" name="Picture 5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5029" y="2959"/>
                  <a:ext cx="251" cy="88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44045" name="Rectangle 22" descr="Roble"/>
              <p:cNvSpPr>
                <a:spLocks noChangeArrowheads="1"/>
              </p:cNvSpPr>
              <p:nvPr/>
            </p:nvSpPr>
            <p:spPr bwMode="auto">
              <a:xfrm>
                <a:off x="3936" y="2880"/>
                <a:ext cx="960" cy="288"/>
              </a:xfrm>
              <a:prstGeom prst="rect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4046" name="Rectangle 23" descr="Roble"/>
              <p:cNvSpPr>
                <a:spLocks noChangeArrowheads="1"/>
              </p:cNvSpPr>
              <p:nvPr/>
            </p:nvSpPr>
            <p:spPr bwMode="auto">
              <a:xfrm>
                <a:off x="3936" y="3216"/>
                <a:ext cx="960" cy="288"/>
              </a:xfrm>
              <a:prstGeom prst="rect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4047" name="Rectangle 24" descr="Roble"/>
              <p:cNvSpPr>
                <a:spLocks noChangeArrowheads="1"/>
              </p:cNvSpPr>
              <p:nvPr/>
            </p:nvSpPr>
            <p:spPr bwMode="auto">
              <a:xfrm>
                <a:off x="4896" y="2304"/>
                <a:ext cx="48" cy="1200"/>
              </a:xfrm>
              <a:prstGeom prst="rect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44048" name="Rectangle 25" descr="Roble"/>
              <p:cNvSpPr>
                <a:spLocks noChangeArrowheads="1"/>
              </p:cNvSpPr>
              <p:nvPr/>
            </p:nvSpPr>
            <p:spPr bwMode="auto">
              <a:xfrm>
                <a:off x="3888" y="2304"/>
                <a:ext cx="48" cy="1200"/>
              </a:xfrm>
              <a:prstGeom prst="rect">
                <a:avLst/>
              </a:prstGeom>
              <a:blipFill dpi="0" rotWithShape="0">
                <a:blip r:embed="rId5" cstate="print"/>
                <a:srcRect/>
                <a:tile tx="0" ty="0" sx="100000" sy="100000" flip="none" algn="tl"/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94234" name="Rectangle 26"/>
          <p:cNvSpPr>
            <a:spLocks noChangeArrowheads="1"/>
          </p:cNvSpPr>
          <p:nvPr/>
        </p:nvSpPr>
        <p:spPr bwMode="auto">
          <a:xfrm>
            <a:off x="838200" y="3810000"/>
            <a:ext cx="5029200" cy="151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381000" indent="-381000" defTabSz="762000" eaLnBrk="0" hangingPunct="0">
              <a:spcBef>
                <a:spcPct val="25000"/>
              </a:spcBef>
              <a:buClr>
                <a:srgbClr val="6666FF"/>
              </a:buClr>
              <a:buFontTx/>
              <a:buChar char="•"/>
            </a:pPr>
            <a:r>
              <a:rPr lang="es-ES_tradnl" sz="2200">
                <a:latin typeface="AvantGarde Bk BT" pitchFamily="34" charset="0"/>
              </a:rPr>
              <a:t>Once unsealed, keep the bottles properly closed, and if there is not much wine left in the bottle... </a:t>
            </a:r>
          </a:p>
          <a:p>
            <a:pPr marL="381000" indent="-381000" defTabSz="762000" eaLnBrk="0" hangingPunct="0">
              <a:spcBef>
                <a:spcPct val="25000"/>
              </a:spcBef>
              <a:buClr>
                <a:srgbClr val="6666FF"/>
              </a:buClr>
            </a:pPr>
            <a:r>
              <a:rPr lang="es-ES_tradnl" sz="2200">
                <a:latin typeface="AvantGarde Bk BT" pitchFamily="34" charset="0"/>
              </a:rPr>
              <a:t>	...</a:t>
            </a:r>
            <a:r>
              <a:rPr lang="es-ES_tradnl" sz="2200" u="sng">
                <a:latin typeface="AvantGarde Bk BT" pitchFamily="34" charset="0"/>
              </a:rPr>
              <a:t>find a good excuse to finish it!</a:t>
            </a:r>
          </a:p>
        </p:txBody>
      </p:sp>
      <p:sp>
        <p:nvSpPr>
          <p:cNvPr id="44040" name="Text Box 29"/>
          <p:cNvSpPr txBox="1">
            <a:spLocks noChangeArrowheads="1"/>
          </p:cNvSpPr>
          <p:nvPr/>
        </p:nvSpPr>
        <p:spPr bwMode="auto">
          <a:xfrm>
            <a:off x="673100" y="76200"/>
            <a:ext cx="2074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enjoying sherry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0" grpId="0" autoUpdateAnimBg="0"/>
      <p:bldP spid="94234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2588" y="0"/>
            <a:ext cx="368141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685800" y="744538"/>
            <a:ext cx="53292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defTabSz="377825" eaLnBrk="0" hangingPunct="0">
              <a:defRPr/>
            </a:pPr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What kind of glasses for Sherry?</a:t>
            </a:r>
            <a:endParaRPr lang="es-ES" sz="4800">
              <a:solidFill>
                <a:srgbClr val="E88A00"/>
              </a:solidFill>
              <a:latin typeface="AvantGarde Bk BT" pitchFamily="34" charset="0"/>
            </a:endParaRPr>
          </a:p>
        </p:txBody>
      </p:sp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8" name="Rectangle 6"/>
          <p:cNvSpPr>
            <a:spLocks noChangeArrowheads="1"/>
          </p:cNvSpPr>
          <p:nvPr/>
        </p:nvSpPr>
        <p:spPr bwMode="auto">
          <a:xfrm>
            <a:off x="914400" y="1325563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lIns="92075" tIns="46038" rIns="92075" bIns="46038">
            <a:spAutoFit/>
          </a:bodyPr>
          <a:lstStyle/>
          <a:p>
            <a:pPr defTabSz="762000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s-ES_tradnl" sz="2200" i="1">
                <a:latin typeface="AvantGarde Bk BT" pitchFamily="34" charset="0"/>
              </a:rPr>
              <a:t>The traditional “catavino” or “copita” is the ideal glass for drinking Sherry.</a:t>
            </a:r>
          </a:p>
        </p:txBody>
      </p:sp>
      <p:sp>
        <p:nvSpPr>
          <p:cNvPr id="45062" name="Text Box 21"/>
          <p:cNvSpPr txBox="1">
            <a:spLocks noChangeArrowheads="1"/>
          </p:cNvSpPr>
          <p:nvPr/>
        </p:nvSpPr>
        <p:spPr bwMode="auto">
          <a:xfrm>
            <a:off x="673100" y="76200"/>
            <a:ext cx="2074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enjoying sherry</a:t>
            </a:r>
          </a:p>
        </p:txBody>
      </p:sp>
      <p:sp>
        <p:nvSpPr>
          <p:cNvPr id="95251" name="Rectangle 19"/>
          <p:cNvSpPr>
            <a:spLocks noChangeArrowheads="1"/>
          </p:cNvSpPr>
          <p:nvPr/>
        </p:nvSpPr>
        <p:spPr bwMode="auto">
          <a:xfrm>
            <a:off x="838200" y="2209800"/>
            <a:ext cx="76962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/>
          <a:p>
            <a:pPr marL="381000" indent="-381000" defTabSz="762000" eaLnBrk="0" hangingPunct="0">
              <a:spcBef>
                <a:spcPct val="25000"/>
              </a:spcBef>
              <a:buClr>
                <a:srgbClr val="6666FF"/>
              </a:buClr>
              <a:buFontTx/>
              <a:buChar char="•"/>
            </a:pPr>
            <a:r>
              <a:rPr lang="es-ES_tradnl" sz="2200">
                <a:latin typeface="AvantGarde Bk BT" pitchFamily="34" charset="0"/>
              </a:rPr>
              <a:t>However, </a:t>
            </a:r>
            <a:r>
              <a:rPr lang="es-ES_tradnl" sz="2200" u="sng">
                <a:latin typeface="AvantGarde Bk BT" pitchFamily="34" charset="0"/>
              </a:rPr>
              <a:t>any good quality wine glass</a:t>
            </a:r>
            <a:r>
              <a:rPr lang="es-ES_tradnl" sz="2200">
                <a:latin typeface="AvantGarde Bk BT" pitchFamily="34" charset="0"/>
              </a:rPr>
              <a:t> with the proper bowl (in order to allow the “breathing” of the wine) and stem (to avoid warming up) would allow us to enjoy Sherry. </a:t>
            </a:r>
            <a:r>
              <a:rPr lang="es-ES_tradnl" sz="2200" u="sng">
                <a:latin typeface="AvantGarde Bk BT" pitchFamily="34" charset="0"/>
              </a:rPr>
              <a:t>Drink and treat as you would a white wine.</a:t>
            </a:r>
          </a:p>
        </p:txBody>
      </p:sp>
      <p:sp>
        <p:nvSpPr>
          <p:cNvPr id="45064" name="WordArt 24"/>
          <p:cNvSpPr>
            <a:spLocks noChangeArrowheads="1" noChangeShapeType="1" noTextEdit="1"/>
          </p:cNvSpPr>
          <p:nvPr/>
        </p:nvSpPr>
        <p:spPr bwMode="auto">
          <a:xfrm>
            <a:off x="25400" y="6477000"/>
            <a:ext cx="287020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0">
                  <a:noFill/>
                  <a:round/>
                  <a:headEnd/>
                  <a:tailEnd/>
                </a:ln>
                <a:solidFill>
                  <a:srgbClr val="FF9933"/>
                </a:solidFill>
                <a:effectLst>
                  <a:outerShdw dist="28398" dir="1593903" algn="ctr" rotWithShape="0">
                    <a:srgbClr val="BFBFFF"/>
                  </a:outerShdw>
                </a:effectLst>
                <a:latin typeface="RotisSerif"/>
              </a:rPr>
              <a:t>CONSEJO REGULADOR</a:t>
            </a:r>
          </a:p>
        </p:txBody>
      </p:sp>
      <p:sp>
        <p:nvSpPr>
          <p:cNvPr id="45065" name="WordArt 25"/>
          <p:cNvSpPr>
            <a:spLocks noChangeArrowheads="1" noChangeShapeType="1" noTextEdit="1"/>
          </p:cNvSpPr>
          <p:nvPr/>
        </p:nvSpPr>
        <p:spPr bwMode="auto">
          <a:xfrm>
            <a:off x="6400800" y="6400800"/>
            <a:ext cx="27432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0">
                  <a:noFill/>
                  <a:round/>
                  <a:headEnd/>
                  <a:tailEnd/>
                </a:ln>
                <a:solidFill>
                  <a:srgbClr val="800000"/>
                </a:solidFill>
                <a:effectLst>
                  <a:outerShdw dist="28398" dir="1593903" algn="ctr" rotWithShape="0">
                    <a:srgbClr val="BFBFFF"/>
                  </a:outerShdw>
                </a:effectLst>
                <a:latin typeface="RotisSerif"/>
              </a:rPr>
              <a:t>AULA DE FORMACIÓN</a:t>
            </a:r>
          </a:p>
        </p:txBody>
      </p:sp>
      <p:sp>
        <p:nvSpPr>
          <p:cNvPr id="45066" name="Rectangle 26"/>
          <p:cNvSpPr>
            <a:spLocks noChangeArrowheads="1"/>
          </p:cNvSpPr>
          <p:nvPr/>
        </p:nvSpPr>
        <p:spPr bwMode="auto">
          <a:xfrm>
            <a:off x="0" y="6705600"/>
            <a:ext cx="1306513" cy="1524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5067" name="Rectangle 27"/>
          <p:cNvSpPr>
            <a:spLocks noChangeArrowheads="1"/>
          </p:cNvSpPr>
          <p:nvPr/>
        </p:nvSpPr>
        <p:spPr bwMode="auto">
          <a:xfrm>
            <a:off x="1306513" y="6705600"/>
            <a:ext cx="1306512" cy="152400"/>
          </a:xfrm>
          <a:prstGeom prst="rect">
            <a:avLst/>
          </a:prstGeom>
          <a:solidFill>
            <a:srgbClr val="FFCC66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5068" name="Rectangle 28"/>
          <p:cNvSpPr>
            <a:spLocks noChangeArrowheads="1"/>
          </p:cNvSpPr>
          <p:nvPr/>
        </p:nvSpPr>
        <p:spPr bwMode="auto">
          <a:xfrm>
            <a:off x="2613025" y="6705600"/>
            <a:ext cx="1306513" cy="152400"/>
          </a:xfrm>
          <a:prstGeom prst="rect">
            <a:avLst/>
          </a:prstGeom>
          <a:solidFill>
            <a:srgbClr val="FF9933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5069" name="Rectangle 29"/>
          <p:cNvSpPr>
            <a:spLocks noChangeArrowheads="1"/>
          </p:cNvSpPr>
          <p:nvPr/>
        </p:nvSpPr>
        <p:spPr bwMode="auto">
          <a:xfrm>
            <a:off x="3919538" y="6705600"/>
            <a:ext cx="1304925" cy="152400"/>
          </a:xfrm>
          <a:prstGeom prst="rect">
            <a:avLst/>
          </a:prstGeom>
          <a:solidFill>
            <a:srgbClr val="CC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5070" name="Rectangle 30"/>
          <p:cNvSpPr>
            <a:spLocks noChangeArrowheads="1"/>
          </p:cNvSpPr>
          <p:nvPr/>
        </p:nvSpPr>
        <p:spPr bwMode="auto">
          <a:xfrm>
            <a:off x="5224463" y="6705600"/>
            <a:ext cx="1306512" cy="152400"/>
          </a:xfrm>
          <a:prstGeom prst="rect">
            <a:avLst/>
          </a:prstGeom>
          <a:solidFill>
            <a:srgbClr val="99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5071" name="Rectangle 31"/>
          <p:cNvSpPr>
            <a:spLocks noChangeArrowheads="1"/>
          </p:cNvSpPr>
          <p:nvPr/>
        </p:nvSpPr>
        <p:spPr bwMode="auto">
          <a:xfrm>
            <a:off x="6530975" y="6705600"/>
            <a:ext cx="1306513" cy="152400"/>
          </a:xfrm>
          <a:prstGeom prst="rect">
            <a:avLst/>
          </a:prstGeom>
          <a:solidFill>
            <a:srgbClr val="8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45072" name="Rectangle 32"/>
          <p:cNvSpPr>
            <a:spLocks noChangeArrowheads="1"/>
          </p:cNvSpPr>
          <p:nvPr/>
        </p:nvSpPr>
        <p:spPr bwMode="auto">
          <a:xfrm>
            <a:off x="7837488" y="6705600"/>
            <a:ext cx="1306512" cy="152400"/>
          </a:xfrm>
          <a:prstGeom prst="rect">
            <a:avLst/>
          </a:prstGeom>
          <a:solidFill>
            <a:srgbClr val="6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pic>
        <p:nvPicPr>
          <p:cNvPr id="45073" name="Picture 33" descr="ten glass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2500" y="3873500"/>
            <a:ext cx="2482850" cy="294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8" grpId="0" autoUpdateAnimBg="0"/>
      <p:bldP spid="95251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62588" y="0"/>
            <a:ext cx="368141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3" name="Rectangle 7"/>
          <p:cNvSpPr>
            <a:spLocks noChangeArrowheads="1"/>
          </p:cNvSpPr>
          <p:nvPr/>
        </p:nvSpPr>
        <p:spPr bwMode="auto">
          <a:xfrm>
            <a:off x="914400" y="1371600"/>
            <a:ext cx="7924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lIns="92075" tIns="46038" rIns="92075" bIns="46038">
            <a:spAutoFit/>
          </a:bodyPr>
          <a:lstStyle/>
          <a:p>
            <a:pPr defTabSz="762000" eaLnBrk="0" hangingPunct="0">
              <a:spcBef>
                <a:spcPct val="25000"/>
              </a:spcBef>
              <a:buClr>
                <a:schemeClr val="accent2"/>
              </a:buClr>
              <a:buFont typeface="Wingdings" pitchFamily="2" charset="2"/>
              <a:buNone/>
              <a:defRPr/>
            </a:pPr>
            <a:r>
              <a:rPr lang="es-ES_tradnl" sz="2200" i="1">
                <a:latin typeface="AvantGarde Bk BT" pitchFamily="34" charset="0"/>
              </a:rPr>
              <a:t>Except for fino and manzanilla (always well chilled) there are no strict rules for serving Sherry.</a:t>
            </a:r>
          </a:p>
        </p:txBody>
      </p:sp>
      <p:sp>
        <p:nvSpPr>
          <p:cNvPr id="46085" name="Text Box 9"/>
          <p:cNvSpPr txBox="1">
            <a:spLocks noChangeArrowheads="1"/>
          </p:cNvSpPr>
          <p:nvPr/>
        </p:nvSpPr>
        <p:spPr bwMode="auto">
          <a:xfrm>
            <a:off x="685800" y="762000"/>
            <a:ext cx="35909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Serving temperatures</a:t>
            </a:r>
            <a:endParaRPr lang="es-ES" sz="2800">
              <a:solidFill>
                <a:srgbClr val="E88A00"/>
              </a:solidFill>
              <a:latin typeface="AvantGarde Bk BT" pitchFamily="34" charset="0"/>
            </a:endParaRPr>
          </a:p>
        </p:txBody>
      </p:sp>
      <p:grpSp>
        <p:nvGrpSpPr>
          <p:cNvPr id="2" name="Group 77"/>
          <p:cNvGrpSpPr>
            <a:grpSpLocks/>
          </p:cNvGrpSpPr>
          <p:nvPr/>
        </p:nvGrpSpPr>
        <p:grpSpPr bwMode="auto">
          <a:xfrm>
            <a:off x="609600" y="2133600"/>
            <a:ext cx="7848600" cy="4038600"/>
            <a:chOff x="384" y="1344"/>
            <a:chExt cx="4890" cy="2544"/>
          </a:xfrm>
        </p:grpSpPr>
        <p:sp>
          <p:nvSpPr>
            <p:cNvPr id="46088" name="Rectangle 12"/>
            <p:cNvSpPr>
              <a:spLocks noChangeArrowheads="1"/>
            </p:cNvSpPr>
            <p:nvPr/>
          </p:nvSpPr>
          <p:spPr bwMode="auto">
            <a:xfrm>
              <a:off x="528" y="1488"/>
              <a:ext cx="4704" cy="2400"/>
            </a:xfrm>
            <a:prstGeom prst="rect">
              <a:avLst/>
            </a:prstGeom>
            <a:gradFill rotWithShape="0">
              <a:gsLst>
                <a:gs pos="0">
                  <a:srgbClr val="9999FF"/>
                </a:gs>
                <a:gs pos="100000">
                  <a:srgbClr val="D3D3FF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6269" name="Rectangle 13"/>
            <p:cNvSpPr>
              <a:spLocks noChangeArrowheads="1"/>
            </p:cNvSpPr>
            <p:nvPr/>
          </p:nvSpPr>
          <p:spPr bwMode="auto">
            <a:xfrm>
              <a:off x="576" y="2496"/>
              <a:ext cx="465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marL="381000" indent="-381000" defTabSz="762000" eaLnBrk="0" hangingPunct="0">
                <a:spcBef>
                  <a:spcPct val="25000"/>
                </a:spcBef>
                <a:buClr>
                  <a:srgbClr val="6666FF"/>
                </a:buClr>
                <a:buFontTx/>
                <a:buChar char="•"/>
                <a:defRPr/>
              </a:pPr>
              <a:r>
                <a:rPr lang="es-ES_tradnl" sz="200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Medium, lightly chilled, at about 10 - 11º C.</a:t>
              </a:r>
            </a:p>
          </p:txBody>
        </p:sp>
        <p:sp>
          <p:nvSpPr>
            <p:cNvPr id="96270" name="Rectangle 14"/>
            <p:cNvSpPr>
              <a:spLocks noChangeArrowheads="1"/>
            </p:cNvSpPr>
            <p:nvPr/>
          </p:nvSpPr>
          <p:spPr bwMode="auto">
            <a:xfrm>
              <a:off x="576" y="1833"/>
              <a:ext cx="465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marL="381000" indent="-381000" defTabSz="762000" eaLnBrk="0" hangingPunct="0">
                <a:spcBef>
                  <a:spcPct val="25000"/>
                </a:spcBef>
                <a:buClr>
                  <a:srgbClr val="6666FF"/>
                </a:buClr>
                <a:buFontTx/>
                <a:buChar char="•"/>
                <a:defRPr/>
              </a:pPr>
              <a:r>
                <a:rPr lang="es-ES_tradnl" sz="200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Fino &amp; Manzanilla – always very cold, between 7 and 9 º C.</a:t>
              </a:r>
            </a:p>
          </p:txBody>
        </p:sp>
        <p:sp>
          <p:nvSpPr>
            <p:cNvPr id="96271" name="Rectangle 15"/>
            <p:cNvSpPr>
              <a:spLocks noChangeArrowheads="1"/>
            </p:cNvSpPr>
            <p:nvPr/>
          </p:nvSpPr>
          <p:spPr bwMode="auto">
            <a:xfrm>
              <a:off x="576" y="2812"/>
              <a:ext cx="4658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marL="381000" indent="-381000" defTabSz="762000" eaLnBrk="0" hangingPunct="0">
                <a:spcBef>
                  <a:spcPct val="25000"/>
                </a:spcBef>
                <a:buClr>
                  <a:srgbClr val="6666FF"/>
                </a:buClr>
                <a:buFontTx/>
                <a:buChar char="•"/>
                <a:defRPr/>
              </a:pPr>
              <a:r>
                <a:rPr lang="es-ES_tradnl" sz="200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Cream is best enjoyed at approximately 13º C, although it is also delicious as an aperitif “on the rocks”.</a:t>
              </a:r>
            </a:p>
          </p:txBody>
        </p:sp>
        <p:sp>
          <p:nvSpPr>
            <p:cNvPr id="96272" name="Rectangle 16"/>
            <p:cNvSpPr>
              <a:spLocks noChangeArrowheads="1"/>
            </p:cNvSpPr>
            <p:nvPr/>
          </p:nvSpPr>
          <p:spPr bwMode="auto">
            <a:xfrm>
              <a:off x="576" y="3273"/>
              <a:ext cx="465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marL="381000" indent="-381000" defTabSz="762000" eaLnBrk="0" hangingPunct="0">
                <a:spcBef>
                  <a:spcPct val="25000"/>
                </a:spcBef>
                <a:buClr>
                  <a:srgbClr val="6666FF"/>
                </a:buClr>
                <a:buFontTx/>
                <a:buChar char="•"/>
                <a:defRPr/>
              </a:pPr>
              <a:r>
                <a:rPr lang="es-ES_tradnl" sz="200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dry Amontillado and dry Oloroso, between 13 and 14º C.</a:t>
              </a:r>
            </a:p>
          </p:txBody>
        </p:sp>
        <p:sp>
          <p:nvSpPr>
            <p:cNvPr id="96273" name="Rectangle 17"/>
            <p:cNvSpPr>
              <a:spLocks noChangeArrowheads="1"/>
            </p:cNvSpPr>
            <p:nvPr/>
          </p:nvSpPr>
          <p:spPr bwMode="auto">
            <a:xfrm>
              <a:off x="576" y="3561"/>
              <a:ext cx="465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marL="381000" indent="-381000" defTabSz="762000" eaLnBrk="0" hangingPunct="0">
                <a:spcBef>
                  <a:spcPct val="25000"/>
                </a:spcBef>
                <a:buClr>
                  <a:srgbClr val="6666FF"/>
                </a:buClr>
                <a:buFontTx/>
                <a:buChar char="•"/>
                <a:defRPr/>
              </a:pPr>
              <a:r>
                <a:rPr lang="es-ES_tradnl" sz="200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Pedro Ximénez, at approximately 15º C.</a:t>
              </a:r>
            </a:p>
          </p:txBody>
        </p:sp>
        <p:sp>
          <p:nvSpPr>
            <p:cNvPr id="96274" name="Rectangle 18"/>
            <p:cNvSpPr>
              <a:spLocks noChangeArrowheads="1"/>
            </p:cNvSpPr>
            <p:nvPr/>
          </p:nvSpPr>
          <p:spPr bwMode="auto">
            <a:xfrm>
              <a:off x="576" y="2169"/>
              <a:ext cx="465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92075" tIns="46038" rIns="92075" bIns="46038">
              <a:spAutoFit/>
            </a:bodyPr>
            <a:lstStyle/>
            <a:p>
              <a:pPr marL="381000" indent="-381000" defTabSz="762000" eaLnBrk="0" hangingPunct="0">
                <a:spcBef>
                  <a:spcPct val="25000"/>
                </a:spcBef>
                <a:buClr>
                  <a:srgbClr val="6666FF"/>
                </a:buClr>
                <a:buFontTx/>
                <a:buChar char="•"/>
                <a:defRPr/>
              </a:pPr>
              <a:r>
                <a:rPr lang="es-ES_tradnl" sz="2000">
                  <a:solidFill>
                    <a:srgbClr val="000066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Pale Cream at approximately 10º C.</a:t>
              </a:r>
            </a:p>
          </p:txBody>
        </p:sp>
        <p:sp>
          <p:nvSpPr>
            <p:cNvPr id="96275" name="Text Box 19"/>
            <p:cNvSpPr txBox="1">
              <a:spLocks noChangeArrowheads="1"/>
            </p:cNvSpPr>
            <p:nvPr/>
          </p:nvSpPr>
          <p:spPr bwMode="auto">
            <a:xfrm>
              <a:off x="1985" y="1440"/>
              <a:ext cx="3289" cy="3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 defTabSz="377825" eaLnBrk="0" hangingPunct="0">
                <a:lnSpc>
                  <a:spcPct val="90000"/>
                </a:lnSpc>
                <a:buClr>
                  <a:srgbClr val="6666FF"/>
                </a:buClr>
                <a:defRPr/>
              </a:pPr>
              <a:r>
                <a:rPr lang="es-ES_tradnl" sz="32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vantGarde Bk BT" pitchFamily="34" charset="0"/>
                </a:rPr>
                <a:t>recommended temperatures</a:t>
              </a:r>
              <a:endParaRPr lang="es-ES" sz="32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endParaRPr>
            </a:p>
          </p:txBody>
        </p:sp>
        <p:grpSp>
          <p:nvGrpSpPr>
            <p:cNvPr id="46096" name="Group 20"/>
            <p:cNvGrpSpPr>
              <a:grpSpLocks/>
            </p:cNvGrpSpPr>
            <p:nvPr/>
          </p:nvGrpSpPr>
          <p:grpSpPr bwMode="auto">
            <a:xfrm>
              <a:off x="384" y="1344"/>
              <a:ext cx="528" cy="528"/>
              <a:chOff x="4224" y="384"/>
              <a:chExt cx="576" cy="576"/>
            </a:xfrm>
          </p:grpSpPr>
          <p:grpSp>
            <p:nvGrpSpPr>
              <p:cNvPr id="46097" name="Group 21"/>
              <p:cNvGrpSpPr>
                <a:grpSpLocks/>
              </p:cNvGrpSpPr>
              <p:nvPr/>
            </p:nvGrpSpPr>
            <p:grpSpPr bwMode="auto">
              <a:xfrm>
                <a:off x="4224" y="624"/>
                <a:ext cx="576" cy="96"/>
                <a:chOff x="4224" y="624"/>
                <a:chExt cx="576" cy="96"/>
              </a:xfrm>
            </p:grpSpPr>
            <p:sp>
              <p:nvSpPr>
                <p:cNvPr id="46140" name="Line 22"/>
                <p:cNvSpPr>
                  <a:spLocks noChangeShapeType="1"/>
                </p:cNvSpPr>
                <p:nvPr/>
              </p:nvSpPr>
              <p:spPr bwMode="auto">
                <a:xfrm>
                  <a:off x="4272" y="672"/>
                  <a:ext cx="480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6141" name="Group 23"/>
                <p:cNvGrpSpPr>
                  <a:grpSpLocks/>
                </p:cNvGrpSpPr>
                <p:nvPr/>
              </p:nvGrpSpPr>
              <p:grpSpPr bwMode="auto">
                <a:xfrm rot="2808660">
                  <a:off x="4704" y="624"/>
                  <a:ext cx="96" cy="96"/>
                  <a:chOff x="5040" y="528"/>
                  <a:chExt cx="96" cy="96"/>
                </a:xfrm>
              </p:grpSpPr>
              <p:sp>
                <p:nvSpPr>
                  <p:cNvPr id="46151" name="Line 24"/>
                  <p:cNvSpPr>
                    <a:spLocks noChangeShapeType="1"/>
                  </p:cNvSpPr>
                  <p:nvPr/>
                </p:nvSpPr>
                <p:spPr bwMode="auto">
                  <a:xfrm>
                    <a:off x="5040" y="528"/>
                    <a:ext cx="0" cy="96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52" name="Line 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0" y="624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142" name="Group 26"/>
                <p:cNvGrpSpPr>
                  <a:grpSpLocks/>
                </p:cNvGrpSpPr>
                <p:nvPr/>
              </p:nvGrpSpPr>
              <p:grpSpPr bwMode="auto">
                <a:xfrm rot="18791340" flipH="1">
                  <a:off x="4224" y="624"/>
                  <a:ext cx="96" cy="96"/>
                  <a:chOff x="5040" y="528"/>
                  <a:chExt cx="96" cy="96"/>
                </a:xfrm>
              </p:grpSpPr>
              <p:sp>
                <p:nvSpPr>
                  <p:cNvPr id="46149" name="Line 27"/>
                  <p:cNvSpPr>
                    <a:spLocks noChangeShapeType="1"/>
                  </p:cNvSpPr>
                  <p:nvPr/>
                </p:nvSpPr>
                <p:spPr bwMode="auto">
                  <a:xfrm>
                    <a:off x="5040" y="528"/>
                    <a:ext cx="0" cy="96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50" name="Line 2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0" y="624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143" name="Group 29"/>
                <p:cNvGrpSpPr>
                  <a:grpSpLocks/>
                </p:cNvGrpSpPr>
                <p:nvPr/>
              </p:nvGrpSpPr>
              <p:grpSpPr bwMode="auto">
                <a:xfrm rot="18791340" flipH="1">
                  <a:off x="4365" y="648"/>
                  <a:ext cx="54" cy="48"/>
                  <a:chOff x="5040" y="528"/>
                  <a:chExt cx="96" cy="96"/>
                </a:xfrm>
              </p:grpSpPr>
              <p:sp>
                <p:nvSpPr>
                  <p:cNvPr id="46147" name="Line 30"/>
                  <p:cNvSpPr>
                    <a:spLocks noChangeShapeType="1"/>
                  </p:cNvSpPr>
                  <p:nvPr/>
                </p:nvSpPr>
                <p:spPr bwMode="auto">
                  <a:xfrm>
                    <a:off x="5040" y="528"/>
                    <a:ext cx="0" cy="96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48" name="Line 3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0" y="624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144" name="Group 32"/>
                <p:cNvGrpSpPr>
                  <a:grpSpLocks/>
                </p:cNvGrpSpPr>
                <p:nvPr/>
              </p:nvGrpSpPr>
              <p:grpSpPr bwMode="auto">
                <a:xfrm rot="2808660">
                  <a:off x="4615" y="634"/>
                  <a:ext cx="48" cy="61"/>
                  <a:chOff x="5040" y="528"/>
                  <a:chExt cx="96" cy="96"/>
                </a:xfrm>
              </p:grpSpPr>
              <p:sp>
                <p:nvSpPr>
                  <p:cNvPr id="46145" name="Line 33"/>
                  <p:cNvSpPr>
                    <a:spLocks noChangeShapeType="1"/>
                  </p:cNvSpPr>
                  <p:nvPr/>
                </p:nvSpPr>
                <p:spPr bwMode="auto">
                  <a:xfrm>
                    <a:off x="5040" y="528"/>
                    <a:ext cx="0" cy="96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46" name="Line 3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0" y="624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6098" name="Group 35"/>
              <p:cNvGrpSpPr>
                <a:grpSpLocks/>
              </p:cNvGrpSpPr>
              <p:nvPr/>
            </p:nvGrpSpPr>
            <p:grpSpPr bwMode="auto">
              <a:xfrm rot="-5400000">
                <a:off x="4224" y="624"/>
                <a:ext cx="576" cy="96"/>
                <a:chOff x="4224" y="624"/>
                <a:chExt cx="576" cy="96"/>
              </a:xfrm>
            </p:grpSpPr>
            <p:sp>
              <p:nvSpPr>
                <p:cNvPr id="46127" name="Line 36"/>
                <p:cNvSpPr>
                  <a:spLocks noChangeShapeType="1"/>
                </p:cNvSpPr>
                <p:nvPr/>
              </p:nvSpPr>
              <p:spPr bwMode="auto">
                <a:xfrm>
                  <a:off x="4272" y="672"/>
                  <a:ext cx="480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6128" name="Group 37"/>
                <p:cNvGrpSpPr>
                  <a:grpSpLocks/>
                </p:cNvGrpSpPr>
                <p:nvPr/>
              </p:nvGrpSpPr>
              <p:grpSpPr bwMode="auto">
                <a:xfrm rot="2808660">
                  <a:off x="4704" y="624"/>
                  <a:ext cx="96" cy="96"/>
                  <a:chOff x="5040" y="528"/>
                  <a:chExt cx="96" cy="96"/>
                </a:xfrm>
              </p:grpSpPr>
              <p:sp>
                <p:nvSpPr>
                  <p:cNvPr id="46138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5040" y="528"/>
                    <a:ext cx="0" cy="96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39" name="Line 3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0" y="624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129" name="Group 40"/>
                <p:cNvGrpSpPr>
                  <a:grpSpLocks/>
                </p:cNvGrpSpPr>
                <p:nvPr/>
              </p:nvGrpSpPr>
              <p:grpSpPr bwMode="auto">
                <a:xfrm rot="18791340" flipH="1">
                  <a:off x="4224" y="624"/>
                  <a:ext cx="96" cy="96"/>
                  <a:chOff x="5040" y="528"/>
                  <a:chExt cx="96" cy="96"/>
                </a:xfrm>
              </p:grpSpPr>
              <p:sp>
                <p:nvSpPr>
                  <p:cNvPr id="46136" name="Line 41"/>
                  <p:cNvSpPr>
                    <a:spLocks noChangeShapeType="1"/>
                  </p:cNvSpPr>
                  <p:nvPr/>
                </p:nvSpPr>
                <p:spPr bwMode="auto">
                  <a:xfrm>
                    <a:off x="5040" y="528"/>
                    <a:ext cx="0" cy="96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37" name="Line 4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0" y="624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130" name="Group 43"/>
                <p:cNvGrpSpPr>
                  <a:grpSpLocks/>
                </p:cNvGrpSpPr>
                <p:nvPr/>
              </p:nvGrpSpPr>
              <p:grpSpPr bwMode="auto">
                <a:xfrm rot="18791340" flipH="1">
                  <a:off x="4365" y="648"/>
                  <a:ext cx="54" cy="48"/>
                  <a:chOff x="5040" y="528"/>
                  <a:chExt cx="96" cy="96"/>
                </a:xfrm>
              </p:grpSpPr>
              <p:sp>
                <p:nvSpPr>
                  <p:cNvPr id="46134" name="Line 44"/>
                  <p:cNvSpPr>
                    <a:spLocks noChangeShapeType="1"/>
                  </p:cNvSpPr>
                  <p:nvPr/>
                </p:nvSpPr>
                <p:spPr bwMode="auto">
                  <a:xfrm>
                    <a:off x="5040" y="528"/>
                    <a:ext cx="0" cy="96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35" name="Line 4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0" y="624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131" name="Group 46"/>
                <p:cNvGrpSpPr>
                  <a:grpSpLocks/>
                </p:cNvGrpSpPr>
                <p:nvPr/>
              </p:nvGrpSpPr>
              <p:grpSpPr bwMode="auto">
                <a:xfrm rot="2808660">
                  <a:off x="4615" y="634"/>
                  <a:ext cx="48" cy="61"/>
                  <a:chOff x="5040" y="528"/>
                  <a:chExt cx="96" cy="96"/>
                </a:xfrm>
              </p:grpSpPr>
              <p:sp>
                <p:nvSpPr>
                  <p:cNvPr id="46132" name="Line 47"/>
                  <p:cNvSpPr>
                    <a:spLocks noChangeShapeType="1"/>
                  </p:cNvSpPr>
                  <p:nvPr/>
                </p:nvSpPr>
                <p:spPr bwMode="auto">
                  <a:xfrm>
                    <a:off x="5040" y="528"/>
                    <a:ext cx="0" cy="96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33" name="Line 4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0" y="624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6099" name="Group 49"/>
              <p:cNvGrpSpPr>
                <a:grpSpLocks/>
              </p:cNvGrpSpPr>
              <p:nvPr/>
            </p:nvGrpSpPr>
            <p:grpSpPr bwMode="auto">
              <a:xfrm rot="2612084">
                <a:off x="4224" y="624"/>
                <a:ext cx="576" cy="96"/>
                <a:chOff x="4224" y="624"/>
                <a:chExt cx="576" cy="96"/>
              </a:xfrm>
            </p:grpSpPr>
            <p:sp>
              <p:nvSpPr>
                <p:cNvPr id="46114" name="Line 50"/>
                <p:cNvSpPr>
                  <a:spLocks noChangeShapeType="1"/>
                </p:cNvSpPr>
                <p:nvPr/>
              </p:nvSpPr>
              <p:spPr bwMode="auto">
                <a:xfrm>
                  <a:off x="4272" y="672"/>
                  <a:ext cx="480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6115" name="Group 51"/>
                <p:cNvGrpSpPr>
                  <a:grpSpLocks/>
                </p:cNvGrpSpPr>
                <p:nvPr/>
              </p:nvGrpSpPr>
              <p:grpSpPr bwMode="auto">
                <a:xfrm rot="2808660">
                  <a:off x="4704" y="624"/>
                  <a:ext cx="96" cy="96"/>
                  <a:chOff x="5040" y="528"/>
                  <a:chExt cx="96" cy="96"/>
                </a:xfrm>
              </p:grpSpPr>
              <p:sp>
                <p:nvSpPr>
                  <p:cNvPr id="46125" name="Line 52"/>
                  <p:cNvSpPr>
                    <a:spLocks noChangeShapeType="1"/>
                  </p:cNvSpPr>
                  <p:nvPr/>
                </p:nvSpPr>
                <p:spPr bwMode="auto">
                  <a:xfrm>
                    <a:off x="5040" y="528"/>
                    <a:ext cx="0" cy="96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26" name="Line 5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0" y="624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116" name="Group 54"/>
                <p:cNvGrpSpPr>
                  <a:grpSpLocks/>
                </p:cNvGrpSpPr>
                <p:nvPr/>
              </p:nvGrpSpPr>
              <p:grpSpPr bwMode="auto">
                <a:xfrm rot="18791340" flipH="1">
                  <a:off x="4224" y="624"/>
                  <a:ext cx="96" cy="96"/>
                  <a:chOff x="5040" y="528"/>
                  <a:chExt cx="96" cy="96"/>
                </a:xfrm>
              </p:grpSpPr>
              <p:sp>
                <p:nvSpPr>
                  <p:cNvPr id="46123" name="Line 55"/>
                  <p:cNvSpPr>
                    <a:spLocks noChangeShapeType="1"/>
                  </p:cNvSpPr>
                  <p:nvPr/>
                </p:nvSpPr>
                <p:spPr bwMode="auto">
                  <a:xfrm>
                    <a:off x="5040" y="528"/>
                    <a:ext cx="0" cy="96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24" name="Line 5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0" y="624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117" name="Group 57"/>
                <p:cNvGrpSpPr>
                  <a:grpSpLocks/>
                </p:cNvGrpSpPr>
                <p:nvPr/>
              </p:nvGrpSpPr>
              <p:grpSpPr bwMode="auto">
                <a:xfrm rot="18791340" flipH="1">
                  <a:off x="4365" y="648"/>
                  <a:ext cx="54" cy="48"/>
                  <a:chOff x="5040" y="528"/>
                  <a:chExt cx="96" cy="96"/>
                </a:xfrm>
              </p:grpSpPr>
              <p:sp>
                <p:nvSpPr>
                  <p:cNvPr id="46121" name="Line 58"/>
                  <p:cNvSpPr>
                    <a:spLocks noChangeShapeType="1"/>
                  </p:cNvSpPr>
                  <p:nvPr/>
                </p:nvSpPr>
                <p:spPr bwMode="auto">
                  <a:xfrm>
                    <a:off x="5040" y="528"/>
                    <a:ext cx="0" cy="96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22" name="Line 5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0" y="624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118" name="Group 60"/>
                <p:cNvGrpSpPr>
                  <a:grpSpLocks/>
                </p:cNvGrpSpPr>
                <p:nvPr/>
              </p:nvGrpSpPr>
              <p:grpSpPr bwMode="auto">
                <a:xfrm rot="2808660">
                  <a:off x="4615" y="634"/>
                  <a:ext cx="48" cy="61"/>
                  <a:chOff x="5040" y="528"/>
                  <a:chExt cx="96" cy="96"/>
                </a:xfrm>
              </p:grpSpPr>
              <p:sp>
                <p:nvSpPr>
                  <p:cNvPr id="46119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5040" y="528"/>
                    <a:ext cx="0" cy="96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20" name="Line 6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0" y="624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46100" name="Group 63"/>
              <p:cNvGrpSpPr>
                <a:grpSpLocks/>
              </p:cNvGrpSpPr>
              <p:nvPr/>
            </p:nvGrpSpPr>
            <p:grpSpPr bwMode="auto">
              <a:xfrm rot="-2791707">
                <a:off x="4224" y="624"/>
                <a:ext cx="576" cy="96"/>
                <a:chOff x="4224" y="624"/>
                <a:chExt cx="576" cy="96"/>
              </a:xfrm>
            </p:grpSpPr>
            <p:sp>
              <p:nvSpPr>
                <p:cNvPr id="46101" name="Line 64"/>
                <p:cNvSpPr>
                  <a:spLocks noChangeShapeType="1"/>
                </p:cNvSpPr>
                <p:nvPr/>
              </p:nvSpPr>
              <p:spPr bwMode="auto">
                <a:xfrm>
                  <a:off x="4272" y="672"/>
                  <a:ext cx="480" cy="0"/>
                </a:xfrm>
                <a:prstGeom prst="line">
                  <a:avLst/>
                </a:prstGeom>
                <a:noFill/>
                <a:ln w="38100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46102" name="Group 65"/>
                <p:cNvGrpSpPr>
                  <a:grpSpLocks/>
                </p:cNvGrpSpPr>
                <p:nvPr/>
              </p:nvGrpSpPr>
              <p:grpSpPr bwMode="auto">
                <a:xfrm rot="2808660">
                  <a:off x="4704" y="624"/>
                  <a:ext cx="96" cy="96"/>
                  <a:chOff x="5040" y="528"/>
                  <a:chExt cx="96" cy="96"/>
                </a:xfrm>
              </p:grpSpPr>
              <p:sp>
                <p:nvSpPr>
                  <p:cNvPr id="46112" name="Line 66"/>
                  <p:cNvSpPr>
                    <a:spLocks noChangeShapeType="1"/>
                  </p:cNvSpPr>
                  <p:nvPr/>
                </p:nvSpPr>
                <p:spPr bwMode="auto">
                  <a:xfrm>
                    <a:off x="5040" y="528"/>
                    <a:ext cx="0" cy="96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13" name="Line 6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0" y="624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103" name="Group 68"/>
                <p:cNvGrpSpPr>
                  <a:grpSpLocks/>
                </p:cNvGrpSpPr>
                <p:nvPr/>
              </p:nvGrpSpPr>
              <p:grpSpPr bwMode="auto">
                <a:xfrm rot="18791340" flipH="1">
                  <a:off x="4224" y="624"/>
                  <a:ext cx="96" cy="96"/>
                  <a:chOff x="5040" y="528"/>
                  <a:chExt cx="96" cy="96"/>
                </a:xfrm>
              </p:grpSpPr>
              <p:sp>
                <p:nvSpPr>
                  <p:cNvPr id="46110" name="Line 69"/>
                  <p:cNvSpPr>
                    <a:spLocks noChangeShapeType="1"/>
                  </p:cNvSpPr>
                  <p:nvPr/>
                </p:nvSpPr>
                <p:spPr bwMode="auto">
                  <a:xfrm>
                    <a:off x="5040" y="528"/>
                    <a:ext cx="0" cy="96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11" name="Line 7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0" y="624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104" name="Group 71"/>
                <p:cNvGrpSpPr>
                  <a:grpSpLocks/>
                </p:cNvGrpSpPr>
                <p:nvPr/>
              </p:nvGrpSpPr>
              <p:grpSpPr bwMode="auto">
                <a:xfrm rot="18791340" flipH="1">
                  <a:off x="4365" y="648"/>
                  <a:ext cx="54" cy="48"/>
                  <a:chOff x="5040" y="528"/>
                  <a:chExt cx="96" cy="96"/>
                </a:xfrm>
              </p:grpSpPr>
              <p:sp>
                <p:nvSpPr>
                  <p:cNvPr id="46108" name="Line 72"/>
                  <p:cNvSpPr>
                    <a:spLocks noChangeShapeType="1"/>
                  </p:cNvSpPr>
                  <p:nvPr/>
                </p:nvSpPr>
                <p:spPr bwMode="auto">
                  <a:xfrm>
                    <a:off x="5040" y="528"/>
                    <a:ext cx="0" cy="96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09" name="Line 7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0" y="624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46105" name="Group 74"/>
                <p:cNvGrpSpPr>
                  <a:grpSpLocks/>
                </p:cNvGrpSpPr>
                <p:nvPr/>
              </p:nvGrpSpPr>
              <p:grpSpPr bwMode="auto">
                <a:xfrm rot="2808660">
                  <a:off x="4615" y="634"/>
                  <a:ext cx="48" cy="61"/>
                  <a:chOff x="5040" y="528"/>
                  <a:chExt cx="96" cy="96"/>
                </a:xfrm>
              </p:grpSpPr>
              <p:sp>
                <p:nvSpPr>
                  <p:cNvPr id="46106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5040" y="528"/>
                    <a:ext cx="0" cy="96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46107" name="Line 7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5040" y="624"/>
                    <a:ext cx="96" cy="0"/>
                  </a:xfrm>
                  <a:prstGeom prst="line">
                    <a:avLst/>
                  </a:prstGeom>
                  <a:noFill/>
                  <a:ln w="38100">
                    <a:solidFill>
                      <a:schemeClr val="bg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46087" name="Text Box 78"/>
          <p:cNvSpPr txBox="1">
            <a:spLocks noChangeArrowheads="1"/>
          </p:cNvSpPr>
          <p:nvPr/>
        </p:nvSpPr>
        <p:spPr bwMode="auto">
          <a:xfrm>
            <a:off x="673100" y="76200"/>
            <a:ext cx="2074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enjoying sherry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3" grpId="0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2588" y="0"/>
            <a:ext cx="368141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1506" name="Object 2"/>
          <p:cNvGraphicFramePr>
            <a:graphicFrameLocks noChangeAspect="1"/>
          </p:cNvGraphicFramePr>
          <p:nvPr/>
        </p:nvGraphicFramePr>
        <p:xfrm>
          <a:off x="0" y="76200"/>
          <a:ext cx="619125" cy="1143000"/>
        </p:xfrm>
        <a:graphic>
          <a:graphicData uri="http://schemas.openxmlformats.org/presentationml/2006/ole">
            <p:oleObj spid="_x0000_s21506" name="Image" r:id="rId5" imgW="4040946" imgH="7459230" progId="">
              <p:embed/>
            </p:oleObj>
          </a:graphicData>
        </a:graphic>
      </p:graphicFrame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673100" y="76200"/>
            <a:ext cx="20748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enjoying sherry</a:t>
            </a:r>
          </a:p>
        </p:txBody>
      </p:sp>
      <p:sp>
        <p:nvSpPr>
          <p:cNvPr id="380933" name="Text Box 5"/>
          <p:cNvSpPr txBox="1">
            <a:spLocks noChangeArrowheads="1"/>
          </p:cNvSpPr>
          <p:nvPr/>
        </p:nvSpPr>
        <p:spPr bwMode="auto">
          <a:xfrm>
            <a:off x="685800" y="1600200"/>
            <a:ext cx="8001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762000" indent="-762000" eaLnBrk="0" hangingPunct="0">
              <a:spcBef>
                <a:spcPct val="50000"/>
              </a:spcBef>
              <a:buClr>
                <a:srgbClr val="ABABFF"/>
              </a:buClr>
              <a:buSzPct val="125000"/>
              <a:buFont typeface="Wingdings" pitchFamily="2" charset="2"/>
              <a:buChar char="þ"/>
              <a:defRPr/>
            </a:pPr>
            <a:r>
              <a:rPr lang="es-ES" sz="2200">
                <a:latin typeface="AvantGarde Bk BT" pitchFamily="34" charset="0"/>
              </a:rPr>
              <a:t>Sherry is a wine – and should be used as such...</a:t>
            </a:r>
          </a:p>
        </p:txBody>
      </p:sp>
      <p:sp>
        <p:nvSpPr>
          <p:cNvPr id="380934" name="Text Box 6"/>
          <p:cNvSpPr txBox="1">
            <a:spLocks noChangeArrowheads="1"/>
          </p:cNvSpPr>
          <p:nvPr/>
        </p:nvSpPr>
        <p:spPr bwMode="auto">
          <a:xfrm>
            <a:off x="685800" y="2209800"/>
            <a:ext cx="8001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762000" indent="-762000" eaLnBrk="0" hangingPunct="0">
              <a:spcBef>
                <a:spcPct val="50000"/>
              </a:spcBef>
              <a:buClr>
                <a:srgbClr val="ABABFF"/>
              </a:buClr>
              <a:buSzPct val="125000"/>
              <a:buFont typeface="Wingdings" pitchFamily="2" charset="2"/>
              <a:buChar char="þ"/>
              <a:defRPr/>
            </a:pPr>
            <a:r>
              <a:rPr lang="es-ES" sz="2200">
                <a:latin typeface="AvantGarde Bk BT" pitchFamily="34" charset="0"/>
              </a:rPr>
              <a:t>Fino &amp; Manzanilla ALWAYS chilled. </a:t>
            </a:r>
          </a:p>
        </p:txBody>
      </p:sp>
      <p:sp>
        <p:nvSpPr>
          <p:cNvPr id="380935" name="Text Box 7"/>
          <p:cNvSpPr txBox="1">
            <a:spLocks noChangeArrowheads="1"/>
          </p:cNvSpPr>
          <p:nvPr/>
        </p:nvSpPr>
        <p:spPr bwMode="auto">
          <a:xfrm>
            <a:off x="685800" y="2895600"/>
            <a:ext cx="8001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762000" indent="-762000" eaLnBrk="0" hangingPunct="0">
              <a:spcBef>
                <a:spcPct val="50000"/>
              </a:spcBef>
              <a:buClr>
                <a:srgbClr val="ABABFF"/>
              </a:buClr>
              <a:buSzPct val="125000"/>
              <a:buFont typeface="Wingdings" pitchFamily="2" charset="2"/>
              <a:buChar char="þ"/>
              <a:defRPr/>
            </a:pPr>
            <a:r>
              <a:rPr lang="es-ES" sz="2200">
                <a:latin typeface="AvantGarde Bk BT" pitchFamily="34" charset="0"/>
              </a:rPr>
              <a:t>An amazing wine for food.</a:t>
            </a:r>
          </a:p>
        </p:txBody>
      </p:sp>
      <p:sp>
        <p:nvSpPr>
          <p:cNvPr id="380936" name="Text Box 8"/>
          <p:cNvSpPr txBox="1">
            <a:spLocks noChangeArrowheads="1"/>
          </p:cNvSpPr>
          <p:nvPr/>
        </p:nvSpPr>
        <p:spPr bwMode="auto">
          <a:xfrm>
            <a:off x="685800" y="771525"/>
            <a:ext cx="52339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defTabSz="377825" eaLnBrk="0" hangingPunct="0">
              <a:defRPr/>
            </a:pPr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Enjoying Sherry – the </a:t>
            </a:r>
            <a:r>
              <a:rPr lang="es-ES_tradnl" sz="2800" b="1">
                <a:solidFill>
                  <a:srgbClr val="E88A00"/>
                </a:solidFill>
                <a:latin typeface="AvantGarde Bk BT" pitchFamily="34" charset="0"/>
              </a:rPr>
              <a:t>key</a:t>
            </a:r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 ideas</a:t>
            </a:r>
            <a:endParaRPr lang="es-ES" sz="4800">
              <a:solidFill>
                <a:srgbClr val="E88A00"/>
              </a:solidFill>
              <a:latin typeface="Tempus Sans ITC" pitchFamily="82" charset="0"/>
            </a:endParaRPr>
          </a:p>
        </p:txBody>
      </p:sp>
      <p:sp>
        <p:nvSpPr>
          <p:cNvPr id="380937" name="Text Box 9"/>
          <p:cNvSpPr txBox="1">
            <a:spLocks noChangeArrowheads="1"/>
          </p:cNvSpPr>
          <p:nvPr/>
        </p:nvSpPr>
        <p:spPr bwMode="auto">
          <a:xfrm>
            <a:off x="685800" y="3657600"/>
            <a:ext cx="80010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762000" indent="-762000" eaLnBrk="0" hangingPunct="0">
              <a:spcBef>
                <a:spcPct val="50000"/>
              </a:spcBef>
              <a:buClr>
                <a:srgbClr val="ABABFF"/>
              </a:buClr>
              <a:buSzPct val="125000"/>
              <a:buFont typeface="Wingdings" pitchFamily="2" charset="2"/>
              <a:buChar char="þ"/>
              <a:defRPr/>
            </a:pPr>
            <a:r>
              <a:rPr lang="es-ES" sz="2200">
                <a:latin typeface="AvantGarde Bk BT" pitchFamily="34" charset="0"/>
              </a:rPr>
              <a:t>Versatility – a key strength of Sherry.</a:t>
            </a: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0" y="4800600"/>
            <a:ext cx="9144000" cy="16002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sp>
        <p:nvSpPr>
          <p:cNvPr id="21515" name="Text Box 11"/>
          <p:cNvSpPr txBox="1">
            <a:spLocks noChangeArrowheads="1"/>
          </p:cNvSpPr>
          <p:nvPr/>
        </p:nvSpPr>
        <p:spPr bwMode="auto">
          <a:xfrm>
            <a:off x="685800" y="4800600"/>
            <a:ext cx="48006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eaLnBrk="0" hangingPunct="0">
              <a:lnSpc>
                <a:spcPct val="110000"/>
              </a:lnSpc>
              <a:spcBef>
                <a:spcPct val="50000"/>
              </a:spcBef>
              <a:buClr>
                <a:srgbClr val="9999FF"/>
              </a:buClr>
            </a:pPr>
            <a:r>
              <a:rPr lang="es-ES_tradnl" sz="1600" i="1">
                <a:solidFill>
                  <a:schemeClr val="bg1"/>
                </a:solidFill>
                <a:latin typeface="AvantGarde Bk BT" pitchFamily="34" charset="0"/>
              </a:rPr>
              <a:t>If you want to learn more... read this:</a:t>
            </a:r>
          </a:p>
        </p:txBody>
      </p:sp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685800" y="5181600"/>
            <a:ext cx="7620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eaLnBrk="0" hangingPunct="0">
              <a:spcBef>
                <a:spcPct val="10000"/>
              </a:spcBef>
              <a:buClr>
                <a:srgbClr val="CCCC00"/>
              </a:buClr>
              <a:buFont typeface="Wingdings" pitchFamily="2" charset="2"/>
              <a:buChar char="&amp;"/>
            </a:pPr>
            <a:r>
              <a:rPr lang="es-ES_tradnl" sz="1600" b="1">
                <a:solidFill>
                  <a:schemeClr val="bg1"/>
                </a:solidFill>
                <a:latin typeface="AvantGarde Bk BT" pitchFamily="34" charset="0"/>
              </a:rPr>
              <a:t>“Cooking with Sherry” </a:t>
            </a:r>
            <a:r>
              <a:rPr lang="es-ES_tradnl" sz="1600">
                <a:solidFill>
                  <a:schemeClr val="bg1"/>
                </a:solidFill>
                <a:latin typeface="AvantGarde Bk BT" pitchFamily="34" charset="0"/>
              </a:rPr>
              <a:t>by Lalo Grosso de MacPherson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2588" y="0"/>
            <a:ext cx="3681412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530" name="Object 2"/>
          <p:cNvGraphicFramePr>
            <a:graphicFrameLocks noChangeAspect="1"/>
          </p:cNvGraphicFramePr>
          <p:nvPr/>
        </p:nvGraphicFramePr>
        <p:xfrm>
          <a:off x="0" y="76200"/>
          <a:ext cx="619125" cy="1143000"/>
        </p:xfrm>
        <a:graphic>
          <a:graphicData uri="http://schemas.openxmlformats.org/presentationml/2006/ole">
            <p:oleObj spid="_x0000_s22530" name="Image" r:id="rId5" imgW="4040946" imgH="7459230" progId="">
              <p:embed/>
            </p:oleObj>
          </a:graphicData>
        </a:graphic>
      </p:graphicFrame>
      <p:sp>
        <p:nvSpPr>
          <p:cNvPr id="372740" name="Text Box 4"/>
          <p:cNvSpPr txBox="1">
            <a:spLocks noChangeArrowheads="1"/>
          </p:cNvSpPr>
          <p:nvPr/>
        </p:nvSpPr>
        <p:spPr bwMode="auto">
          <a:xfrm>
            <a:off x="1519238" y="2651125"/>
            <a:ext cx="614997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defTabSz="377825" eaLnBrk="0" hangingPunct="0">
              <a:defRPr/>
            </a:pPr>
            <a:r>
              <a:rPr lang="es-ES" sz="6000">
                <a:solidFill>
                  <a:srgbClr val="BFBFEF"/>
                </a:solidFill>
                <a:latin typeface="AvantGarde Bk BT" pitchFamily="34" charset="0"/>
              </a:rPr>
              <a:t>Enjoy Sherry</a:t>
            </a:r>
          </a:p>
          <a:p>
            <a:pPr algn="ctr" defTabSz="377825" eaLnBrk="0" hangingPunct="0">
              <a:defRPr/>
            </a:pPr>
            <a:r>
              <a:rPr lang="es-ES" sz="6000">
                <a:solidFill>
                  <a:srgbClr val="BFBFEF"/>
                </a:solidFill>
                <a:latin typeface="AvantGarde Bk BT" pitchFamily="34" charset="0"/>
              </a:rPr>
              <a:t>SOON &amp; OFTEN!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7925" y="0"/>
            <a:ext cx="4156075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172200" y="3581400"/>
            <a:ext cx="2971800" cy="1079500"/>
            <a:chOff x="3888" y="2256"/>
            <a:chExt cx="1872" cy="680"/>
          </a:xfrm>
        </p:grpSpPr>
        <p:grpSp>
          <p:nvGrpSpPr>
            <p:cNvPr id="3169" name="Group 4"/>
            <p:cNvGrpSpPr>
              <a:grpSpLocks/>
            </p:cNvGrpSpPr>
            <p:nvPr/>
          </p:nvGrpSpPr>
          <p:grpSpPr bwMode="auto">
            <a:xfrm>
              <a:off x="3888" y="2400"/>
              <a:ext cx="864" cy="528"/>
              <a:chOff x="3840" y="2056"/>
              <a:chExt cx="864" cy="528"/>
            </a:xfrm>
          </p:grpSpPr>
          <p:sp>
            <p:nvSpPr>
              <p:cNvPr id="368645" name="Text Box 5"/>
              <p:cNvSpPr txBox="1">
                <a:spLocks noChangeArrowheads="1"/>
              </p:cNvSpPr>
              <p:nvPr/>
            </p:nvSpPr>
            <p:spPr bwMode="auto">
              <a:xfrm>
                <a:off x="3840" y="2056"/>
                <a:ext cx="864" cy="296"/>
              </a:xfrm>
              <a:prstGeom prst="rect">
                <a:avLst/>
              </a:prstGeom>
              <a:solidFill>
                <a:srgbClr val="E1E1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95000"/>
                  </a:lnSpc>
                  <a:defRPr/>
                </a:pPr>
                <a:r>
                  <a:rPr lang="es-ES_tradnl" sz="2600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empus Sans ITC" pitchFamily="82" charset="0"/>
                  </a:rPr>
                  <a:t>Sherrish</a:t>
                </a:r>
              </a:p>
            </p:txBody>
          </p:sp>
          <p:sp>
            <p:nvSpPr>
              <p:cNvPr id="3177" name="Rectangle 6"/>
              <p:cNvSpPr>
                <a:spLocks noChangeArrowheads="1"/>
              </p:cNvSpPr>
              <p:nvPr/>
            </p:nvSpPr>
            <p:spPr bwMode="auto">
              <a:xfrm>
                <a:off x="3840" y="2488"/>
                <a:ext cx="384" cy="96"/>
              </a:xfrm>
              <a:prstGeom prst="rect">
                <a:avLst/>
              </a:prstGeom>
              <a:solidFill>
                <a:srgbClr val="E1E1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78" name="Rectangle 7"/>
              <p:cNvSpPr>
                <a:spLocks noChangeArrowheads="1"/>
              </p:cNvSpPr>
              <p:nvPr/>
            </p:nvSpPr>
            <p:spPr bwMode="auto">
              <a:xfrm>
                <a:off x="4272" y="2392"/>
                <a:ext cx="288" cy="192"/>
              </a:xfrm>
              <a:prstGeom prst="rect">
                <a:avLst/>
              </a:prstGeom>
              <a:solidFill>
                <a:srgbClr val="D5D5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79" name="Rectangle 8"/>
              <p:cNvSpPr>
                <a:spLocks noChangeArrowheads="1"/>
              </p:cNvSpPr>
              <p:nvPr/>
            </p:nvSpPr>
            <p:spPr bwMode="auto">
              <a:xfrm>
                <a:off x="3840" y="2392"/>
                <a:ext cx="384" cy="48"/>
              </a:xfrm>
              <a:prstGeom prst="rect">
                <a:avLst/>
              </a:prstGeom>
              <a:solidFill>
                <a:srgbClr val="C5C5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grpSp>
          <p:nvGrpSpPr>
            <p:cNvPr id="3170" name="Group 9"/>
            <p:cNvGrpSpPr>
              <a:grpSpLocks/>
            </p:cNvGrpSpPr>
            <p:nvPr/>
          </p:nvGrpSpPr>
          <p:grpSpPr bwMode="auto">
            <a:xfrm>
              <a:off x="4656" y="2256"/>
              <a:ext cx="1104" cy="680"/>
              <a:chOff x="4608" y="1912"/>
              <a:chExt cx="1104" cy="680"/>
            </a:xfrm>
          </p:grpSpPr>
          <p:sp>
            <p:nvSpPr>
              <p:cNvPr id="368650" name="Text Box 10"/>
              <p:cNvSpPr txBox="1">
                <a:spLocks noChangeArrowheads="1"/>
              </p:cNvSpPr>
              <p:nvPr/>
            </p:nvSpPr>
            <p:spPr bwMode="auto">
              <a:xfrm>
                <a:off x="5047" y="2296"/>
                <a:ext cx="665" cy="296"/>
              </a:xfrm>
              <a:prstGeom prst="rect">
                <a:avLst/>
              </a:prstGeom>
              <a:solidFill>
                <a:srgbClr val="E1E1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lnSpc>
                    <a:spcPct val="95000"/>
                  </a:lnSpc>
                  <a:defRPr/>
                </a:pPr>
                <a:r>
                  <a:rPr lang="es-ES_tradnl" sz="2600" b="1"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Tempus Sans ITC" pitchFamily="82" charset="0"/>
                  </a:rPr>
                  <a:t>Sherry</a:t>
                </a:r>
              </a:p>
            </p:txBody>
          </p:sp>
          <p:sp>
            <p:nvSpPr>
              <p:cNvPr id="3172" name="Rectangle 11"/>
              <p:cNvSpPr>
                <a:spLocks noChangeArrowheads="1"/>
              </p:cNvSpPr>
              <p:nvPr/>
            </p:nvSpPr>
            <p:spPr bwMode="auto">
              <a:xfrm>
                <a:off x="5040" y="1912"/>
                <a:ext cx="336" cy="336"/>
              </a:xfrm>
              <a:prstGeom prst="rect">
                <a:avLst/>
              </a:prstGeom>
              <a:solidFill>
                <a:srgbClr val="E1E1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73" name="Rectangle 12"/>
              <p:cNvSpPr>
                <a:spLocks noChangeArrowheads="1"/>
              </p:cNvSpPr>
              <p:nvPr/>
            </p:nvSpPr>
            <p:spPr bwMode="auto">
              <a:xfrm>
                <a:off x="4608" y="2392"/>
                <a:ext cx="384" cy="192"/>
              </a:xfrm>
              <a:prstGeom prst="rect">
                <a:avLst/>
              </a:prstGeom>
              <a:solidFill>
                <a:srgbClr val="CDCD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74" name="Rectangle 13"/>
              <p:cNvSpPr>
                <a:spLocks noChangeArrowheads="1"/>
              </p:cNvSpPr>
              <p:nvPr/>
            </p:nvSpPr>
            <p:spPr bwMode="auto">
              <a:xfrm>
                <a:off x="5424" y="1912"/>
                <a:ext cx="288" cy="336"/>
              </a:xfrm>
              <a:prstGeom prst="rect">
                <a:avLst/>
              </a:prstGeom>
              <a:solidFill>
                <a:srgbClr val="D5D5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3175" name="Rectangle 14"/>
              <p:cNvSpPr>
                <a:spLocks noChangeArrowheads="1"/>
              </p:cNvSpPr>
              <p:nvPr/>
            </p:nvSpPr>
            <p:spPr bwMode="auto">
              <a:xfrm>
                <a:off x="4752" y="2056"/>
                <a:ext cx="240" cy="288"/>
              </a:xfrm>
              <a:prstGeom prst="rect">
                <a:avLst/>
              </a:prstGeom>
              <a:solidFill>
                <a:srgbClr val="D5D5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</p:grpSp>
      </p:grpSp>
      <p:sp>
        <p:nvSpPr>
          <p:cNvPr id="368655" name="Text Box 15"/>
          <p:cNvSpPr txBox="1">
            <a:spLocks noChangeArrowheads="1"/>
          </p:cNvSpPr>
          <p:nvPr/>
        </p:nvSpPr>
        <p:spPr bwMode="auto">
          <a:xfrm>
            <a:off x="611188" y="762000"/>
            <a:ext cx="46180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defTabSz="377825" eaLnBrk="0" hangingPunct="0">
              <a:defRPr/>
            </a:pPr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Same town, different names</a:t>
            </a:r>
            <a:endParaRPr lang="es-ES" sz="4800">
              <a:solidFill>
                <a:srgbClr val="E88A00"/>
              </a:solidFill>
              <a:latin typeface="Tempus Sans ITC" pitchFamily="82" charset="0"/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76200" y="1468438"/>
            <a:ext cx="2133600" cy="3189287"/>
            <a:chOff x="48" y="925"/>
            <a:chExt cx="1344" cy="2009"/>
          </a:xfrm>
        </p:grpSpPr>
        <p:grpSp>
          <p:nvGrpSpPr>
            <p:cNvPr id="3160" name="Group 17"/>
            <p:cNvGrpSpPr>
              <a:grpSpLocks/>
            </p:cNvGrpSpPr>
            <p:nvPr/>
          </p:nvGrpSpPr>
          <p:grpSpPr bwMode="auto">
            <a:xfrm>
              <a:off x="48" y="925"/>
              <a:ext cx="1344" cy="2009"/>
              <a:chOff x="48" y="925"/>
              <a:chExt cx="1344" cy="2009"/>
            </a:xfrm>
          </p:grpSpPr>
          <p:grpSp>
            <p:nvGrpSpPr>
              <p:cNvPr id="3162" name="Group 18"/>
              <p:cNvGrpSpPr>
                <a:grpSpLocks/>
              </p:cNvGrpSpPr>
              <p:nvPr/>
            </p:nvGrpSpPr>
            <p:grpSpPr bwMode="auto">
              <a:xfrm>
                <a:off x="48" y="2160"/>
                <a:ext cx="960" cy="774"/>
                <a:chOff x="0" y="1816"/>
                <a:chExt cx="960" cy="774"/>
              </a:xfrm>
            </p:grpSpPr>
            <p:sp>
              <p:nvSpPr>
                <p:cNvPr id="368659" name="Text Box 19"/>
                <p:cNvSpPr txBox="1">
                  <a:spLocks noChangeArrowheads="1"/>
                </p:cNvSpPr>
                <p:nvPr/>
              </p:nvSpPr>
              <p:spPr bwMode="auto">
                <a:xfrm>
                  <a:off x="0" y="2294"/>
                  <a:ext cx="528" cy="296"/>
                </a:xfrm>
                <a:prstGeom prst="rect">
                  <a:avLst/>
                </a:prstGeom>
                <a:solidFill>
                  <a:srgbClr val="E1E1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eaLnBrk="0" hangingPunct="0">
                    <a:lnSpc>
                      <a:spcPct val="95000"/>
                    </a:lnSpc>
                    <a:defRPr/>
                  </a:pPr>
                  <a:r>
                    <a:rPr lang="es-ES_tradnl" sz="2600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empus Sans ITC" pitchFamily="82" charset="0"/>
                    </a:rPr>
                    <a:t>Xera</a:t>
                  </a:r>
                </a:p>
              </p:txBody>
            </p:sp>
            <p:sp>
              <p:nvSpPr>
                <p:cNvPr id="3165" name="Rectangle 20"/>
                <p:cNvSpPr>
                  <a:spLocks noChangeArrowheads="1"/>
                </p:cNvSpPr>
                <p:nvPr/>
              </p:nvSpPr>
              <p:spPr bwMode="auto">
                <a:xfrm>
                  <a:off x="0" y="1816"/>
                  <a:ext cx="336" cy="432"/>
                </a:xfrm>
                <a:prstGeom prst="rect">
                  <a:avLst/>
                </a:prstGeom>
                <a:solidFill>
                  <a:srgbClr val="CDCD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66" name="Rectangle 21"/>
                <p:cNvSpPr>
                  <a:spLocks noChangeArrowheads="1"/>
                </p:cNvSpPr>
                <p:nvPr/>
              </p:nvSpPr>
              <p:spPr bwMode="auto">
                <a:xfrm>
                  <a:off x="576" y="2296"/>
                  <a:ext cx="384" cy="144"/>
                </a:xfrm>
                <a:prstGeom prst="rect">
                  <a:avLst/>
                </a:prstGeom>
                <a:solidFill>
                  <a:srgbClr val="CDCD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67" name="Rectangle 22"/>
                <p:cNvSpPr>
                  <a:spLocks noChangeArrowheads="1"/>
                </p:cNvSpPr>
                <p:nvPr/>
              </p:nvSpPr>
              <p:spPr bwMode="auto">
                <a:xfrm>
                  <a:off x="576" y="2488"/>
                  <a:ext cx="384" cy="96"/>
                </a:xfrm>
                <a:prstGeom prst="rect">
                  <a:avLst/>
                </a:prstGeom>
                <a:solidFill>
                  <a:srgbClr val="CDCD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68" name="Rectangle 23"/>
                <p:cNvSpPr>
                  <a:spLocks noChangeArrowheads="1"/>
                </p:cNvSpPr>
                <p:nvPr/>
              </p:nvSpPr>
              <p:spPr bwMode="auto">
                <a:xfrm>
                  <a:off x="384" y="1960"/>
                  <a:ext cx="240" cy="288"/>
                </a:xfrm>
                <a:prstGeom prst="rect">
                  <a:avLst/>
                </a:prstGeom>
                <a:solidFill>
                  <a:srgbClr val="E1E1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163" name="Text Box 24"/>
              <p:cNvSpPr txBox="1">
                <a:spLocks noChangeArrowheads="1"/>
              </p:cNvSpPr>
              <p:nvPr/>
            </p:nvSpPr>
            <p:spPr bwMode="auto">
              <a:xfrm>
                <a:off x="144" y="925"/>
                <a:ext cx="1248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81000" indent="-381000" eaLnBrk="0" hangingPunct="0">
                  <a:lnSpc>
                    <a:spcPct val="110000"/>
                  </a:lnSpc>
                  <a:spcBef>
                    <a:spcPct val="50000"/>
                  </a:spcBef>
                  <a:buClr>
                    <a:srgbClr val="9999FF"/>
                  </a:buClr>
                </a:pPr>
                <a:r>
                  <a:rPr lang="es-ES_tradnl" sz="1600">
                    <a:latin typeface="AvantGarde Bk BT" pitchFamily="34" charset="0"/>
                  </a:rPr>
                  <a:t>6 BC</a:t>
                </a:r>
              </a:p>
            </p:txBody>
          </p:sp>
        </p:grpSp>
        <p:sp>
          <p:nvSpPr>
            <p:cNvPr id="3161" name="Line 25"/>
            <p:cNvSpPr>
              <a:spLocks noChangeShapeType="1"/>
            </p:cNvSpPr>
            <p:nvPr/>
          </p:nvSpPr>
          <p:spPr bwMode="auto">
            <a:xfrm>
              <a:off x="144" y="1008"/>
              <a:ext cx="0" cy="576"/>
            </a:xfrm>
            <a:prstGeom prst="line">
              <a:avLst/>
            </a:prstGeom>
            <a:noFill/>
            <a:ln w="952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" name="Group 26"/>
          <p:cNvGrpSpPr>
            <a:grpSpLocks/>
          </p:cNvGrpSpPr>
          <p:nvPr/>
        </p:nvGrpSpPr>
        <p:grpSpPr bwMode="auto">
          <a:xfrm>
            <a:off x="76200" y="1447800"/>
            <a:ext cx="3429000" cy="3200400"/>
            <a:chOff x="48" y="912"/>
            <a:chExt cx="2160" cy="2016"/>
          </a:xfrm>
        </p:grpSpPr>
        <p:grpSp>
          <p:nvGrpSpPr>
            <p:cNvPr id="3148" name="Group 27"/>
            <p:cNvGrpSpPr>
              <a:grpSpLocks/>
            </p:cNvGrpSpPr>
            <p:nvPr/>
          </p:nvGrpSpPr>
          <p:grpSpPr bwMode="auto">
            <a:xfrm>
              <a:off x="48" y="912"/>
              <a:ext cx="2160" cy="2016"/>
              <a:chOff x="48" y="912"/>
              <a:chExt cx="2160" cy="2016"/>
            </a:xfrm>
          </p:grpSpPr>
          <p:grpSp>
            <p:nvGrpSpPr>
              <p:cNvPr id="3150" name="Group 28"/>
              <p:cNvGrpSpPr>
                <a:grpSpLocks/>
              </p:cNvGrpSpPr>
              <p:nvPr/>
            </p:nvGrpSpPr>
            <p:grpSpPr bwMode="auto">
              <a:xfrm>
                <a:off x="48" y="1680"/>
                <a:ext cx="1584" cy="1248"/>
                <a:chOff x="0" y="1336"/>
                <a:chExt cx="1584" cy="1248"/>
              </a:xfrm>
            </p:grpSpPr>
            <p:sp>
              <p:nvSpPr>
                <p:cNvPr id="368669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682" y="1960"/>
                  <a:ext cx="579" cy="296"/>
                </a:xfrm>
                <a:prstGeom prst="rect">
                  <a:avLst/>
                </a:prstGeom>
                <a:solidFill>
                  <a:srgbClr val="E1E1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eaLnBrk="0" hangingPunct="0">
                    <a:lnSpc>
                      <a:spcPct val="95000"/>
                    </a:lnSpc>
                    <a:defRPr/>
                  </a:pPr>
                  <a:r>
                    <a:rPr lang="es-ES_tradnl" sz="2600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empus Sans ITC" pitchFamily="82" charset="0"/>
                    </a:rPr>
                    <a:t>Ceret</a:t>
                  </a:r>
                </a:p>
              </p:txBody>
            </p:sp>
            <p:sp>
              <p:nvSpPr>
                <p:cNvPr id="3153" name="Rectangle 30"/>
                <p:cNvSpPr>
                  <a:spLocks noChangeArrowheads="1"/>
                </p:cNvSpPr>
                <p:nvPr/>
              </p:nvSpPr>
              <p:spPr bwMode="auto">
                <a:xfrm>
                  <a:off x="1008" y="2296"/>
                  <a:ext cx="576" cy="288"/>
                </a:xfrm>
                <a:prstGeom prst="rect">
                  <a:avLst/>
                </a:prstGeom>
                <a:solidFill>
                  <a:srgbClr val="E1E1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54" name="Rectangle 31"/>
                <p:cNvSpPr>
                  <a:spLocks noChangeArrowheads="1"/>
                </p:cNvSpPr>
                <p:nvPr/>
              </p:nvSpPr>
              <p:spPr bwMode="auto">
                <a:xfrm>
                  <a:off x="384" y="1624"/>
                  <a:ext cx="672" cy="288"/>
                </a:xfrm>
                <a:prstGeom prst="rect">
                  <a:avLst/>
                </a:prstGeom>
                <a:solidFill>
                  <a:srgbClr val="CDCD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55" name="Rectangle 32"/>
                <p:cNvSpPr>
                  <a:spLocks noChangeArrowheads="1"/>
                </p:cNvSpPr>
                <p:nvPr/>
              </p:nvSpPr>
              <p:spPr bwMode="auto">
                <a:xfrm>
                  <a:off x="0" y="1480"/>
                  <a:ext cx="336" cy="288"/>
                </a:xfrm>
                <a:prstGeom prst="rect">
                  <a:avLst/>
                </a:prstGeom>
                <a:solidFill>
                  <a:srgbClr val="E1E1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56" name="Rectangle 33"/>
                <p:cNvSpPr>
                  <a:spLocks noChangeArrowheads="1"/>
                </p:cNvSpPr>
                <p:nvPr/>
              </p:nvSpPr>
              <p:spPr bwMode="auto">
                <a:xfrm>
                  <a:off x="384" y="1480"/>
                  <a:ext cx="240" cy="96"/>
                </a:xfrm>
                <a:prstGeom prst="rect">
                  <a:avLst/>
                </a:prstGeom>
                <a:solidFill>
                  <a:srgbClr val="E1E1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57" name="Rectangle 34"/>
                <p:cNvSpPr>
                  <a:spLocks noChangeArrowheads="1"/>
                </p:cNvSpPr>
                <p:nvPr/>
              </p:nvSpPr>
              <p:spPr bwMode="auto">
                <a:xfrm>
                  <a:off x="0" y="1336"/>
                  <a:ext cx="336" cy="96"/>
                </a:xfrm>
                <a:prstGeom prst="rect">
                  <a:avLst/>
                </a:prstGeom>
                <a:solidFill>
                  <a:srgbClr val="D5D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58" name="Rectangle 35"/>
                <p:cNvSpPr>
                  <a:spLocks noChangeArrowheads="1"/>
                </p:cNvSpPr>
                <p:nvPr/>
              </p:nvSpPr>
              <p:spPr bwMode="auto">
                <a:xfrm>
                  <a:off x="672" y="1336"/>
                  <a:ext cx="384" cy="240"/>
                </a:xfrm>
                <a:prstGeom prst="rect">
                  <a:avLst/>
                </a:prstGeom>
                <a:solidFill>
                  <a:srgbClr val="E1E1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59" name="Rectangle 36"/>
                <p:cNvSpPr>
                  <a:spLocks noChangeArrowheads="1"/>
                </p:cNvSpPr>
                <p:nvPr/>
              </p:nvSpPr>
              <p:spPr bwMode="auto">
                <a:xfrm>
                  <a:off x="384" y="1336"/>
                  <a:ext cx="240" cy="96"/>
                </a:xfrm>
                <a:prstGeom prst="rect">
                  <a:avLst/>
                </a:prstGeom>
                <a:solidFill>
                  <a:srgbClr val="D5D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151" name="Text Box 37"/>
              <p:cNvSpPr txBox="1">
                <a:spLocks noChangeArrowheads="1"/>
              </p:cNvSpPr>
              <p:nvPr/>
            </p:nvSpPr>
            <p:spPr bwMode="auto">
              <a:xfrm>
                <a:off x="960" y="912"/>
                <a:ext cx="1248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81000" indent="-381000" eaLnBrk="0" hangingPunct="0">
                  <a:lnSpc>
                    <a:spcPct val="110000"/>
                  </a:lnSpc>
                  <a:spcBef>
                    <a:spcPct val="50000"/>
                  </a:spcBef>
                  <a:buClr>
                    <a:srgbClr val="9999FF"/>
                  </a:buClr>
                </a:pPr>
                <a:r>
                  <a:rPr lang="es-ES_tradnl" sz="1600">
                    <a:latin typeface="AvantGarde Bk BT" pitchFamily="34" charset="0"/>
                  </a:rPr>
                  <a:t>II BC</a:t>
                </a:r>
              </a:p>
            </p:txBody>
          </p:sp>
        </p:grpSp>
        <p:sp>
          <p:nvSpPr>
            <p:cNvPr id="3149" name="Line 38"/>
            <p:cNvSpPr>
              <a:spLocks noChangeShapeType="1"/>
            </p:cNvSpPr>
            <p:nvPr/>
          </p:nvSpPr>
          <p:spPr bwMode="auto">
            <a:xfrm>
              <a:off x="960" y="995"/>
              <a:ext cx="0" cy="576"/>
            </a:xfrm>
            <a:prstGeom prst="line">
              <a:avLst/>
            </a:prstGeom>
            <a:noFill/>
            <a:ln w="952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39"/>
          <p:cNvGrpSpPr>
            <a:grpSpLocks/>
          </p:cNvGrpSpPr>
          <p:nvPr/>
        </p:nvGrpSpPr>
        <p:grpSpPr bwMode="auto">
          <a:xfrm>
            <a:off x="1828800" y="1447800"/>
            <a:ext cx="3124200" cy="3200400"/>
            <a:chOff x="1152" y="912"/>
            <a:chExt cx="1968" cy="2016"/>
          </a:xfrm>
        </p:grpSpPr>
        <p:grpSp>
          <p:nvGrpSpPr>
            <p:cNvPr id="3130" name="Group 40"/>
            <p:cNvGrpSpPr>
              <a:grpSpLocks/>
            </p:cNvGrpSpPr>
            <p:nvPr/>
          </p:nvGrpSpPr>
          <p:grpSpPr bwMode="auto">
            <a:xfrm>
              <a:off x="1152" y="912"/>
              <a:ext cx="1968" cy="2016"/>
              <a:chOff x="1152" y="912"/>
              <a:chExt cx="1968" cy="2016"/>
            </a:xfrm>
          </p:grpSpPr>
          <p:grpSp>
            <p:nvGrpSpPr>
              <p:cNvPr id="3132" name="Group 41"/>
              <p:cNvGrpSpPr>
                <a:grpSpLocks/>
              </p:cNvGrpSpPr>
              <p:nvPr/>
            </p:nvGrpSpPr>
            <p:grpSpPr bwMode="auto">
              <a:xfrm>
                <a:off x="1152" y="1680"/>
                <a:ext cx="1728" cy="1248"/>
                <a:chOff x="1104" y="1336"/>
                <a:chExt cx="1728" cy="1248"/>
              </a:xfrm>
            </p:grpSpPr>
            <p:sp>
              <p:nvSpPr>
                <p:cNvPr id="368682" name="Text Box 42"/>
                <p:cNvSpPr txBox="1">
                  <a:spLocks noChangeArrowheads="1"/>
                </p:cNvSpPr>
                <p:nvPr/>
              </p:nvSpPr>
              <p:spPr bwMode="auto">
                <a:xfrm>
                  <a:off x="1471" y="1768"/>
                  <a:ext cx="785" cy="296"/>
                </a:xfrm>
                <a:prstGeom prst="rect">
                  <a:avLst/>
                </a:prstGeom>
                <a:solidFill>
                  <a:srgbClr val="E1E1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eaLnBrk="0" hangingPunct="0">
                    <a:lnSpc>
                      <a:spcPct val="95000"/>
                    </a:lnSpc>
                    <a:defRPr/>
                  </a:pPr>
                  <a:r>
                    <a:rPr lang="es-ES_tradnl" sz="2600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empus Sans ITC" pitchFamily="82" charset="0"/>
                    </a:rPr>
                    <a:t>Sherish</a:t>
                  </a:r>
                </a:p>
              </p:txBody>
            </p:sp>
            <p:sp>
              <p:nvSpPr>
                <p:cNvPr id="3135" name="Rectangle 43"/>
                <p:cNvSpPr>
                  <a:spLocks noChangeArrowheads="1"/>
                </p:cNvSpPr>
                <p:nvPr/>
              </p:nvSpPr>
              <p:spPr bwMode="auto">
                <a:xfrm>
                  <a:off x="2016" y="2200"/>
                  <a:ext cx="480" cy="288"/>
                </a:xfrm>
                <a:prstGeom prst="rect">
                  <a:avLst/>
                </a:prstGeom>
                <a:solidFill>
                  <a:srgbClr val="D5D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36" name="Rectangle 44"/>
                <p:cNvSpPr>
                  <a:spLocks noChangeArrowheads="1"/>
                </p:cNvSpPr>
                <p:nvPr/>
              </p:nvSpPr>
              <p:spPr bwMode="auto">
                <a:xfrm>
                  <a:off x="1632" y="2104"/>
                  <a:ext cx="336" cy="288"/>
                </a:xfrm>
                <a:prstGeom prst="rect">
                  <a:avLst/>
                </a:prstGeom>
                <a:solidFill>
                  <a:srgbClr val="CDCD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37" name="Rectangle 45"/>
                <p:cNvSpPr>
                  <a:spLocks noChangeArrowheads="1"/>
                </p:cNvSpPr>
                <p:nvPr/>
              </p:nvSpPr>
              <p:spPr bwMode="auto">
                <a:xfrm>
                  <a:off x="1104" y="1528"/>
                  <a:ext cx="144" cy="192"/>
                </a:xfrm>
                <a:prstGeom prst="rect">
                  <a:avLst/>
                </a:prstGeom>
                <a:solidFill>
                  <a:srgbClr val="E1E1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38" name="Rectangle 46"/>
                <p:cNvSpPr>
                  <a:spLocks noChangeArrowheads="1"/>
                </p:cNvSpPr>
                <p:nvPr/>
              </p:nvSpPr>
              <p:spPr bwMode="auto">
                <a:xfrm>
                  <a:off x="1104" y="1336"/>
                  <a:ext cx="432" cy="144"/>
                </a:xfrm>
                <a:prstGeom prst="rect">
                  <a:avLst/>
                </a:prstGeom>
                <a:solidFill>
                  <a:srgbClr val="CDCD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39" name="Rectangle 47"/>
                <p:cNvSpPr>
                  <a:spLocks noChangeArrowheads="1"/>
                </p:cNvSpPr>
                <p:nvPr/>
              </p:nvSpPr>
              <p:spPr bwMode="auto">
                <a:xfrm>
                  <a:off x="1632" y="2440"/>
                  <a:ext cx="336" cy="144"/>
                </a:xfrm>
                <a:prstGeom prst="rect">
                  <a:avLst/>
                </a:prstGeom>
                <a:solidFill>
                  <a:srgbClr val="E1E1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40" name="Rectangle 48"/>
                <p:cNvSpPr>
                  <a:spLocks noChangeArrowheads="1"/>
                </p:cNvSpPr>
                <p:nvPr/>
              </p:nvSpPr>
              <p:spPr bwMode="auto">
                <a:xfrm>
                  <a:off x="1488" y="2104"/>
                  <a:ext cx="96" cy="144"/>
                </a:xfrm>
                <a:prstGeom prst="rect">
                  <a:avLst/>
                </a:prstGeom>
                <a:solidFill>
                  <a:srgbClr val="E1E1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41" name="Rectangle 49"/>
                <p:cNvSpPr>
                  <a:spLocks noChangeArrowheads="1"/>
                </p:cNvSpPr>
                <p:nvPr/>
              </p:nvSpPr>
              <p:spPr bwMode="auto">
                <a:xfrm>
                  <a:off x="2016" y="2536"/>
                  <a:ext cx="192" cy="48"/>
                </a:xfrm>
                <a:prstGeom prst="rect">
                  <a:avLst/>
                </a:prstGeom>
                <a:solidFill>
                  <a:srgbClr val="E1E1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42" name="Rectangle 50"/>
                <p:cNvSpPr>
                  <a:spLocks noChangeArrowheads="1"/>
                </p:cNvSpPr>
                <p:nvPr/>
              </p:nvSpPr>
              <p:spPr bwMode="auto">
                <a:xfrm>
                  <a:off x="2256" y="2536"/>
                  <a:ext cx="192" cy="48"/>
                </a:xfrm>
                <a:prstGeom prst="rect">
                  <a:avLst/>
                </a:prstGeom>
                <a:solidFill>
                  <a:srgbClr val="E1E1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43" name="Rectangle 51"/>
                <p:cNvSpPr>
                  <a:spLocks noChangeArrowheads="1"/>
                </p:cNvSpPr>
                <p:nvPr/>
              </p:nvSpPr>
              <p:spPr bwMode="auto">
                <a:xfrm>
                  <a:off x="2496" y="2536"/>
                  <a:ext cx="336" cy="48"/>
                </a:xfrm>
                <a:prstGeom prst="rect">
                  <a:avLst/>
                </a:prstGeom>
                <a:solidFill>
                  <a:srgbClr val="CDCD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44" name="Rectangle 52"/>
                <p:cNvSpPr>
                  <a:spLocks noChangeArrowheads="1"/>
                </p:cNvSpPr>
                <p:nvPr/>
              </p:nvSpPr>
              <p:spPr bwMode="auto">
                <a:xfrm>
                  <a:off x="1296" y="1528"/>
                  <a:ext cx="240" cy="192"/>
                </a:xfrm>
                <a:prstGeom prst="rect">
                  <a:avLst/>
                </a:prstGeom>
                <a:solidFill>
                  <a:srgbClr val="D5D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45" name="Rectangle 53"/>
                <p:cNvSpPr>
                  <a:spLocks noChangeArrowheads="1"/>
                </p:cNvSpPr>
                <p:nvPr/>
              </p:nvSpPr>
              <p:spPr bwMode="auto">
                <a:xfrm>
                  <a:off x="1296" y="1768"/>
                  <a:ext cx="144" cy="480"/>
                </a:xfrm>
                <a:prstGeom prst="rect">
                  <a:avLst/>
                </a:prstGeom>
                <a:solidFill>
                  <a:srgbClr val="CDCD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46" name="Rectangle 54"/>
                <p:cNvSpPr>
                  <a:spLocks noChangeArrowheads="1"/>
                </p:cNvSpPr>
                <p:nvPr/>
              </p:nvSpPr>
              <p:spPr bwMode="auto">
                <a:xfrm>
                  <a:off x="1104" y="1768"/>
                  <a:ext cx="144" cy="144"/>
                </a:xfrm>
                <a:prstGeom prst="rect">
                  <a:avLst/>
                </a:prstGeom>
                <a:solidFill>
                  <a:srgbClr val="E1E1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47" name="Rectangle 55"/>
                <p:cNvSpPr>
                  <a:spLocks noChangeArrowheads="1"/>
                </p:cNvSpPr>
                <p:nvPr/>
              </p:nvSpPr>
              <p:spPr bwMode="auto">
                <a:xfrm>
                  <a:off x="1584" y="1336"/>
                  <a:ext cx="240" cy="384"/>
                </a:xfrm>
                <a:prstGeom prst="rect">
                  <a:avLst/>
                </a:prstGeom>
                <a:solidFill>
                  <a:srgbClr val="E1E1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133" name="Text Box 56"/>
              <p:cNvSpPr txBox="1">
                <a:spLocks noChangeArrowheads="1"/>
              </p:cNvSpPr>
              <p:nvPr/>
            </p:nvSpPr>
            <p:spPr bwMode="auto">
              <a:xfrm>
                <a:off x="1872" y="912"/>
                <a:ext cx="1248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81000" indent="-381000" eaLnBrk="0" hangingPunct="0">
                  <a:lnSpc>
                    <a:spcPct val="110000"/>
                  </a:lnSpc>
                  <a:spcBef>
                    <a:spcPct val="50000"/>
                  </a:spcBef>
                  <a:buClr>
                    <a:srgbClr val="9999FF"/>
                  </a:buClr>
                </a:pPr>
                <a:r>
                  <a:rPr lang="es-ES_tradnl" sz="1600">
                    <a:latin typeface="AvantGarde Bk BT" pitchFamily="34" charset="0"/>
                  </a:rPr>
                  <a:t>8 AD</a:t>
                </a:r>
              </a:p>
            </p:txBody>
          </p:sp>
        </p:grpSp>
        <p:sp>
          <p:nvSpPr>
            <p:cNvPr id="3131" name="Line 57"/>
            <p:cNvSpPr>
              <a:spLocks noChangeShapeType="1"/>
            </p:cNvSpPr>
            <p:nvPr/>
          </p:nvSpPr>
          <p:spPr bwMode="auto">
            <a:xfrm>
              <a:off x="1872" y="995"/>
              <a:ext cx="0" cy="576"/>
            </a:xfrm>
            <a:prstGeom prst="line">
              <a:avLst/>
            </a:prstGeom>
            <a:noFill/>
            <a:ln w="952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58"/>
          <p:cNvGrpSpPr>
            <a:grpSpLocks/>
          </p:cNvGrpSpPr>
          <p:nvPr/>
        </p:nvGrpSpPr>
        <p:grpSpPr bwMode="auto">
          <a:xfrm>
            <a:off x="3048000" y="1447800"/>
            <a:ext cx="3733800" cy="3200400"/>
            <a:chOff x="1920" y="912"/>
            <a:chExt cx="2352" cy="2016"/>
          </a:xfrm>
        </p:grpSpPr>
        <p:grpSp>
          <p:nvGrpSpPr>
            <p:cNvPr id="3107" name="Group 59"/>
            <p:cNvGrpSpPr>
              <a:grpSpLocks/>
            </p:cNvGrpSpPr>
            <p:nvPr/>
          </p:nvGrpSpPr>
          <p:grpSpPr bwMode="auto">
            <a:xfrm>
              <a:off x="1920" y="912"/>
              <a:ext cx="2352" cy="2016"/>
              <a:chOff x="1920" y="912"/>
              <a:chExt cx="2352" cy="2016"/>
            </a:xfrm>
          </p:grpSpPr>
          <p:grpSp>
            <p:nvGrpSpPr>
              <p:cNvPr id="3109" name="Group 60"/>
              <p:cNvGrpSpPr>
                <a:grpSpLocks/>
              </p:cNvGrpSpPr>
              <p:nvPr/>
            </p:nvGrpSpPr>
            <p:grpSpPr bwMode="auto">
              <a:xfrm>
                <a:off x="1920" y="1680"/>
                <a:ext cx="2352" cy="1248"/>
                <a:chOff x="1872" y="1336"/>
                <a:chExt cx="2352" cy="1248"/>
              </a:xfrm>
            </p:grpSpPr>
            <p:sp>
              <p:nvSpPr>
                <p:cNvPr id="3111" name="Rectangle 61"/>
                <p:cNvSpPr>
                  <a:spLocks noChangeArrowheads="1"/>
                </p:cNvSpPr>
                <p:nvPr/>
              </p:nvSpPr>
              <p:spPr bwMode="auto">
                <a:xfrm>
                  <a:off x="2016" y="2104"/>
                  <a:ext cx="240" cy="48"/>
                </a:xfrm>
                <a:prstGeom prst="rect">
                  <a:avLst/>
                </a:prstGeom>
                <a:solidFill>
                  <a:srgbClr val="D5D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112" name="Rectangle 62"/>
                <p:cNvSpPr>
                  <a:spLocks noChangeArrowheads="1"/>
                </p:cNvSpPr>
                <p:nvPr/>
              </p:nvSpPr>
              <p:spPr bwMode="auto">
                <a:xfrm>
                  <a:off x="2880" y="2296"/>
                  <a:ext cx="96" cy="288"/>
                </a:xfrm>
                <a:prstGeom prst="rect">
                  <a:avLst/>
                </a:prstGeom>
                <a:solidFill>
                  <a:srgbClr val="CDCD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3113" name="Group 63"/>
                <p:cNvGrpSpPr>
                  <a:grpSpLocks/>
                </p:cNvGrpSpPr>
                <p:nvPr/>
              </p:nvGrpSpPr>
              <p:grpSpPr bwMode="auto">
                <a:xfrm>
                  <a:off x="1872" y="1336"/>
                  <a:ext cx="2352" cy="1248"/>
                  <a:chOff x="1872" y="1336"/>
                  <a:chExt cx="2352" cy="1248"/>
                </a:xfrm>
              </p:grpSpPr>
              <p:sp>
                <p:nvSpPr>
                  <p:cNvPr id="368704" name="Text Box 6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20" y="1720"/>
                    <a:ext cx="1904" cy="296"/>
                  </a:xfrm>
                  <a:prstGeom prst="rect">
                    <a:avLst/>
                  </a:prstGeom>
                  <a:solidFill>
                    <a:srgbClr val="E1E1FF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eaLnBrk="0" hangingPunct="0">
                      <a:lnSpc>
                        <a:spcPct val="95000"/>
                      </a:lnSpc>
                      <a:defRPr/>
                    </a:pPr>
                    <a:r>
                      <a:rPr lang="es-ES_tradnl" sz="2600" b="1"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empus Sans ITC" pitchFamily="82" charset="0"/>
                      </a:rPr>
                      <a:t>Xeres</a:t>
                    </a:r>
                    <a:r>
                      <a:rPr lang="es-ES_tradnl" sz="2600"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empus Sans ITC" pitchFamily="82" charset="0"/>
                      </a:rPr>
                      <a:t> de la Frontera</a:t>
                    </a:r>
                  </a:p>
                </p:txBody>
              </p:sp>
              <p:sp>
                <p:nvSpPr>
                  <p:cNvPr id="3115" name="Rectangle 65"/>
                  <p:cNvSpPr>
                    <a:spLocks noChangeArrowheads="1"/>
                  </p:cNvSpPr>
                  <p:nvPr/>
                </p:nvSpPr>
                <p:spPr bwMode="auto">
                  <a:xfrm>
                    <a:off x="2544" y="1336"/>
                    <a:ext cx="480" cy="336"/>
                  </a:xfrm>
                  <a:prstGeom prst="rect">
                    <a:avLst/>
                  </a:prstGeom>
                  <a:solidFill>
                    <a:srgbClr val="D5D5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116" name="Rectangle 66"/>
                  <p:cNvSpPr>
                    <a:spLocks noChangeArrowheads="1"/>
                  </p:cNvSpPr>
                  <p:nvPr/>
                </p:nvSpPr>
                <p:spPr bwMode="auto">
                  <a:xfrm>
                    <a:off x="3024" y="2296"/>
                    <a:ext cx="480" cy="288"/>
                  </a:xfrm>
                  <a:prstGeom prst="rect">
                    <a:avLst/>
                  </a:prstGeom>
                  <a:solidFill>
                    <a:srgbClr val="E1E1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117" name="Rectangle 67"/>
                  <p:cNvSpPr>
                    <a:spLocks noChangeArrowheads="1"/>
                  </p:cNvSpPr>
                  <p:nvPr/>
                </p:nvSpPr>
                <p:spPr bwMode="auto">
                  <a:xfrm>
                    <a:off x="2544" y="2056"/>
                    <a:ext cx="288" cy="432"/>
                  </a:xfrm>
                  <a:prstGeom prst="rect">
                    <a:avLst/>
                  </a:prstGeom>
                  <a:solidFill>
                    <a:srgbClr val="E1E1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118" name="Rectangle 68"/>
                  <p:cNvSpPr>
                    <a:spLocks noChangeArrowheads="1"/>
                  </p:cNvSpPr>
                  <p:nvPr/>
                </p:nvSpPr>
                <p:spPr bwMode="auto">
                  <a:xfrm>
                    <a:off x="3552" y="2200"/>
                    <a:ext cx="240" cy="384"/>
                  </a:xfrm>
                  <a:prstGeom prst="rect">
                    <a:avLst/>
                  </a:prstGeom>
                  <a:solidFill>
                    <a:srgbClr val="CDCD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119" name="Rectangle 6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576"/>
                    <a:ext cx="384" cy="144"/>
                  </a:xfrm>
                  <a:prstGeom prst="rect">
                    <a:avLst/>
                  </a:prstGeom>
                  <a:solidFill>
                    <a:srgbClr val="CDCD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120" name="Rectangle 70"/>
                  <p:cNvSpPr>
                    <a:spLocks noChangeArrowheads="1"/>
                  </p:cNvSpPr>
                  <p:nvPr/>
                </p:nvSpPr>
                <p:spPr bwMode="auto">
                  <a:xfrm>
                    <a:off x="2880" y="2056"/>
                    <a:ext cx="240" cy="192"/>
                  </a:xfrm>
                  <a:prstGeom prst="rect">
                    <a:avLst/>
                  </a:prstGeom>
                  <a:solidFill>
                    <a:srgbClr val="E1E1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121" name="Rectangle 71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336"/>
                    <a:ext cx="192" cy="144"/>
                  </a:xfrm>
                  <a:prstGeom prst="rect">
                    <a:avLst/>
                  </a:prstGeom>
                  <a:solidFill>
                    <a:srgbClr val="E1E1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122" name="Rectangle 72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1528"/>
                    <a:ext cx="192" cy="144"/>
                  </a:xfrm>
                  <a:prstGeom prst="rect">
                    <a:avLst/>
                  </a:prstGeom>
                  <a:solidFill>
                    <a:srgbClr val="D5D5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123" name="Rectangle 73"/>
                  <p:cNvSpPr>
                    <a:spLocks noChangeArrowheads="1"/>
                  </p:cNvSpPr>
                  <p:nvPr/>
                </p:nvSpPr>
                <p:spPr bwMode="auto">
                  <a:xfrm>
                    <a:off x="2304" y="2056"/>
                    <a:ext cx="192" cy="96"/>
                  </a:xfrm>
                  <a:prstGeom prst="rect">
                    <a:avLst/>
                  </a:prstGeom>
                  <a:solidFill>
                    <a:srgbClr val="E1E1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124" name="Rectangle 74"/>
                  <p:cNvSpPr>
                    <a:spLocks noChangeArrowheads="1"/>
                  </p:cNvSpPr>
                  <p:nvPr/>
                </p:nvSpPr>
                <p:spPr bwMode="auto">
                  <a:xfrm>
                    <a:off x="3168" y="2056"/>
                    <a:ext cx="48" cy="192"/>
                  </a:xfrm>
                  <a:prstGeom prst="rect">
                    <a:avLst/>
                  </a:prstGeom>
                  <a:solidFill>
                    <a:srgbClr val="CDCD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125" name="Rectangle 75"/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056"/>
                    <a:ext cx="528" cy="96"/>
                  </a:xfrm>
                  <a:prstGeom prst="rect">
                    <a:avLst/>
                  </a:prstGeom>
                  <a:solidFill>
                    <a:srgbClr val="D5D5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126" name="Rectangle 76"/>
                  <p:cNvSpPr>
                    <a:spLocks noChangeArrowheads="1"/>
                  </p:cNvSpPr>
                  <p:nvPr/>
                </p:nvSpPr>
                <p:spPr bwMode="auto">
                  <a:xfrm>
                    <a:off x="3264" y="2200"/>
                    <a:ext cx="240" cy="48"/>
                  </a:xfrm>
                  <a:prstGeom prst="rect">
                    <a:avLst/>
                  </a:prstGeom>
                  <a:solidFill>
                    <a:srgbClr val="D5D5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127" name="Rectangle 77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1336"/>
                    <a:ext cx="192" cy="48"/>
                  </a:xfrm>
                  <a:prstGeom prst="rect">
                    <a:avLst/>
                  </a:prstGeom>
                  <a:solidFill>
                    <a:srgbClr val="CDCD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128" name="Rectangle 78"/>
                  <p:cNvSpPr>
                    <a:spLocks noChangeArrowheads="1"/>
                  </p:cNvSpPr>
                  <p:nvPr/>
                </p:nvSpPr>
                <p:spPr bwMode="auto">
                  <a:xfrm>
                    <a:off x="3072" y="1432"/>
                    <a:ext cx="192" cy="240"/>
                  </a:xfrm>
                  <a:prstGeom prst="rect">
                    <a:avLst/>
                  </a:prstGeom>
                  <a:solidFill>
                    <a:srgbClr val="E1E1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129" name="Rectangle 79"/>
                  <p:cNvSpPr>
                    <a:spLocks noChangeArrowheads="1"/>
                  </p:cNvSpPr>
                  <p:nvPr/>
                </p:nvSpPr>
                <p:spPr bwMode="auto">
                  <a:xfrm>
                    <a:off x="1872" y="1336"/>
                    <a:ext cx="384" cy="192"/>
                  </a:xfrm>
                  <a:prstGeom prst="rect">
                    <a:avLst/>
                  </a:prstGeom>
                  <a:solidFill>
                    <a:srgbClr val="E1E1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3110" name="Text Box 80"/>
              <p:cNvSpPr txBox="1">
                <a:spLocks noChangeArrowheads="1"/>
              </p:cNvSpPr>
              <p:nvPr/>
            </p:nvSpPr>
            <p:spPr bwMode="auto">
              <a:xfrm>
                <a:off x="3072" y="912"/>
                <a:ext cx="912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81000" indent="-381000" eaLnBrk="0" hangingPunct="0">
                  <a:lnSpc>
                    <a:spcPct val="110000"/>
                  </a:lnSpc>
                  <a:spcBef>
                    <a:spcPct val="50000"/>
                  </a:spcBef>
                  <a:buClr>
                    <a:srgbClr val="9999FF"/>
                  </a:buClr>
                </a:pPr>
                <a:r>
                  <a:rPr lang="es-ES_tradnl" sz="1600">
                    <a:latin typeface="AvantGarde Bk BT" pitchFamily="34" charset="0"/>
                  </a:rPr>
                  <a:t>13 AD</a:t>
                </a:r>
              </a:p>
            </p:txBody>
          </p:sp>
        </p:grpSp>
        <p:sp>
          <p:nvSpPr>
            <p:cNvPr id="3108" name="Line 81"/>
            <p:cNvSpPr>
              <a:spLocks noChangeShapeType="1"/>
            </p:cNvSpPr>
            <p:nvPr/>
          </p:nvSpPr>
          <p:spPr bwMode="auto">
            <a:xfrm>
              <a:off x="3072" y="995"/>
              <a:ext cx="0" cy="576"/>
            </a:xfrm>
            <a:prstGeom prst="line">
              <a:avLst/>
            </a:prstGeom>
            <a:noFill/>
            <a:ln w="9525">
              <a:solidFill>
                <a:srgbClr val="9933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8" name="Group 82"/>
          <p:cNvGrpSpPr>
            <a:grpSpLocks/>
          </p:cNvGrpSpPr>
          <p:nvPr/>
        </p:nvGrpSpPr>
        <p:grpSpPr bwMode="auto">
          <a:xfrm>
            <a:off x="5334000" y="1447800"/>
            <a:ext cx="3810000" cy="2286000"/>
            <a:chOff x="3360" y="912"/>
            <a:chExt cx="2400" cy="1440"/>
          </a:xfrm>
        </p:grpSpPr>
        <p:grpSp>
          <p:nvGrpSpPr>
            <p:cNvPr id="3085" name="Group 83"/>
            <p:cNvGrpSpPr>
              <a:grpSpLocks/>
            </p:cNvGrpSpPr>
            <p:nvPr/>
          </p:nvGrpSpPr>
          <p:grpSpPr bwMode="auto">
            <a:xfrm>
              <a:off x="3360" y="912"/>
              <a:ext cx="1776" cy="1440"/>
              <a:chOff x="3360" y="912"/>
              <a:chExt cx="1776" cy="1440"/>
            </a:xfrm>
          </p:grpSpPr>
          <p:grpSp>
            <p:nvGrpSpPr>
              <p:cNvPr id="3095" name="Group 84"/>
              <p:cNvGrpSpPr>
                <a:grpSpLocks/>
              </p:cNvGrpSpPr>
              <p:nvPr/>
            </p:nvGrpSpPr>
            <p:grpSpPr bwMode="auto">
              <a:xfrm>
                <a:off x="3360" y="912"/>
                <a:ext cx="1776" cy="1440"/>
                <a:chOff x="3360" y="912"/>
                <a:chExt cx="1776" cy="1440"/>
              </a:xfrm>
            </p:grpSpPr>
            <p:grpSp>
              <p:nvGrpSpPr>
                <p:cNvPr id="3097" name="Group 85"/>
                <p:cNvGrpSpPr>
                  <a:grpSpLocks/>
                </p:cNvGrpSpPr>
                <p:nvPr/>
              </p:nvGrpSpPr>
              <p:grpSpPr bwMode="auto">
                <a:xfrm>
                  <a:off x="3360" y="1680"/>
                  <a:ext cx="1728" cy="672"/>
                  <a:chOff x="3312" y="1336"/>
                  <a:chExt cx="1728" cy="672"/>
                </a:xfrm>
              </p:grpSpPr>
              <p:sp>
                <p:nvSpPr>
                  <p:cNvPr id="368726" name="Text Box 8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265" y="1528"/>
                    <a:ext cx="775" cy="296"/>
                  </a:xfrm>
                  <a:prstGeom prst="rect">
                    <a:avLst/>
                  </a:prstGeom>
                  <a:solidFill>
                    <a:srgbClr val="E1E1FF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spAutoFit/>
                  </a:bodyPr>
                  <a:lstStyle/>
                  <a:p>
                    <a:pPr algn="ctr" eaLnBrk="0" hangingPunct="0">
                      <a:lnSpc>
                        <a:spcPct val="95000"/>
                      </a:lnSpc>
                      <a:defRPr/>
                    </a:pPr>
                    <a:r>
                      <a:rPr lang="es-ES_tradnl" sz="2600"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empus Sans ITC" pitchFamily="82" charset="0"/>
                      </a:rPr>
                      <a:t>Xerez</a:t>
                    </a:r>
                  </a:p>
                </p:txBody>
              </p:sp>
              <p:sp>
                <p:nvSpPr>
                  <p:cNvPr id="3100" name="Rectangle 87"/>
                  <p:cNvSpPr>
                    <a:spLocks noChangeArrowheads="1"/>
                  </p:cNvSpPr>
                  <p:nvPr/>
                </p:nvSpPr>
                <p:spPr bwMode="auto">
                  <a:xfrm>
                    <a:off x="3744" y="1432"/>
                    <a:ext cx="480" cy="240"/>
                  </a:xfrm>
                  <a:prstGeom prst="rect">
                    <a:avLst/>
                  </a:prstGeom>
                  <a:solidFill>
                    <a:srgbClr val="CDCD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101" name="Rectangle 88"/>
                  <p:cNvSpPr>
                    <a:spLocks noChangeArrowheads="1"/>
                  </p:cNvSpPr>
                  <p:nvPr/>
                </p:nvSpPr>
                <p:spPr bwMode="auto">
                  <a:xfrm>
                    <a:off x="3312" y="1336"/>
                    <a:ext cx="384" cy="336"/>
                  </a:xfrm>
                  <a:prstGeom prst="rect">
                    <a:avLst/>
                  </a:prstGeom>
                  <a:solidFill>
                    <a:srgbClr val="E1E1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102" name="Rectangle 89"/>
                  <p:cNvSpPr>
                    <a:spLocks noChangeArrowheads="1"/>
                  </p:cNvSpPr>
                  <p:nvPr/>
                </p:nvSpPr>
                <p:spPr bwMode="auto">
                  <a:xfrm>
                    <a:off x="4272" y="1864"/>
                    <a:ext cx="288" cy="144"/>
                  </a:xfrm>
                  <a:prstGeom prst="rect">
                    <a:avLst/>
                  </a:prstGeom>
                  <a:solidFill>
                    <a:srgbClr val="CDCD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103" name="Rectangle 90"/>
                  <p:cNvSpPr>
                    <a:spLocks noChangeArrowheads="1"/>
                  </p:cNvSpPr>
                  <p:nvPr/>
                </p:nvSpPr>
                <p:spPr bwMode="auto">
                  <a:xfrm>
                    <a:off x="3744" y="1336"/>
                    <a:ext cx="144" cy="48"/>
                  </a:xfrm>
                  <a:prstGeom prst="rect">
                    <a:avLst/>
                  </a:prstGeom>
                  <a:solidFill>
                    <a:srgbClr val="D5D5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104" name="Rectangle 91"/>
                  <p:cNvSpPr>
                    <a:spLocks noChangeArrowheads="1"/>
                  </p:cNvSpPr>
                  <p:nvPr/>
                </p:nvSpPr>
                <p:spPr bwMode="auto">
                  <a:xfrm>
                    <a:off x="3936" y="1336"/>
                    <a:ext cx="288" cy="48"/>
                  </a:xfrm>
                  <a:prstGeom prst="rect">
                    <a:avLst/>
                  </a:prstGeom>
                  <a:solidFill>
                    <a:srgbClr val="CDCD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105" name="Rectangle 92"/>
                  <p:cNvSpPr>
                    <a:spLocks noChangeArrowheads="1"/>
                  </p:cNvSpPr>
                  <p:nvPr/>
                </p:nvSpPr>
                <p:spPr bwMode="auto">
                  <a:xfrm>
                    <a:off x="4272" y="1336"/>
                    <a:ext cx="240" cy="144"/>
                  </a:xfrm>
                  <a:prstGeom prst="rect">
                    <a:avLst/>
                  </a:prstGeom>
                  <a:solidFill>
                    <a:srgbClr val="D5D5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3106" name="Rectangle 93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1336"/>
                    <a:ext cx="288" cy="144"/>
                  </a:xfrm>
                  <a:prstGeom prst="rect">
                    <a:avLst/>
                  </a:prstGeom>
                  <a:solidFill>
                    <a:srgbClr val="E1E1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sp>
              <p:nvSpPr>
                <p:cNvPr id="3098" name="Text Box 94"/>
                <p:cNvSpPr txBox="1">
                  <a:spLocks noChangeArrowheads="1"/>
                </p:cNvSpPr>
                <p:nvPr/>
              </p:nvSpPr>
              <p:spPr bwMode="auto">
                <a:xfrm>
                  <a:off x="4512" y="912"/>
                  <a:ext cx="624" cy="22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marL="381000" indent="-381000" eaLnBrk="0" hangingPunct="0">
                    <a:lnSpc>
                      <a:spcPct val="110000"/>
                    </a:lnSpc>
                    <a:spcBef>
                      <a:spcPct val="50000"/>
                    </a:spcBef>
                    <a:buClr>
                      <a:srgbClr val="9999FF"/>
                    </a:buClr>
                  </a:pPr>
                  <a:r>
                    <a:rPr lang="es-ES_tradnl" sz="1600">
                      <a:latin typeface="AvantGarde Bk BT" pitchFamily="34" charset="0"/>
                    </a:rPr>
                    <a:t>16 AD</a:t>
                  </a:r>
                </a:p>
              </p:txBody>
            </p:sp>
          </p:grpSp>
          <p:sp>
            <p:nvSpPr>
              <p:cNvPr id="3096" name="Line 95"/>
              <p:cNvSpPr>
                <a:spLocks noChangeShapeType="1"/>
              </p:cNvSpPr>
              <p:nvPr/>
            </p:nvSpPr>
            <p:spPr bwMode="auto">
              <a:xfrm>
                <a:off x="4512" y="995"/>
                <a:ext cx="0" cy="576"/>
              </a:xfrm>
              <a:prstGeom prst="line">
                <a:avLst/>
              </a:prstGeom>
              <a:noFill/>
              <a:ln w="9525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086" name="Group 96"/>
            <p:cNvGrpSpPr>
              <a:grpSpLocks/>
            </p:cNvGrpSpPr>
            <p:nvPr/>
          </p:nvGrpSpPr>
          <p:grpSpPr bwMode="auto">
            <a:xfrm>
              <a:off x="4656" y="912"/>
              <a:ext cx="1104" cy="1440"/>
              <a:chOff x="4656" y="-48"/>
              <a:chExt cx="1104" cy="1440"/>
            </a:xfrm>
          </p:grpSpPr>
          <p:grpSp>
            <p:nvGrpSpPr>
              <p:cNvPr id="3087" name="Group 97"/>
              <p:cNvGrpSpPr>
                <a:grpSpLocks/>
              </p:cNvGrpSpPr>
              <p:nvPr/>
            </p:nvGrpSpPr>
            <p:grpSpPr bwMode="auto">
              <a:xfrm>
                <a:off x="4656" y="720"/>
                <a:ext cx="1104" cy="672"/>
                <a:chOff x="4608" y="1336"/>
                <a:chExt cx="1104" cy="672"/>
              </a:xfrm>
            </p:grpSpPr>
            <p:sp>
              <p:nvSpPr>
                <p:cNvPr id="368738" name="Text Box 98"/>
                <p:cNvSpPr txBox="1">
                  <a:spLocks noChangeArrowheads="1"/>
                </p:cNvSpPr>
                <p:nvPr/>
              </p:nvSpPr>
              <p:spPr bwMode="auto">
                <a:xfrm>
                  <a:off x="5088" y="1336"/>
                  <a:ext cx="624" cy="296"/>
                </a:xfrm>
                <a:prstGeom prst="rect">
                  <a:avLst/>
                </a:prstGeom>
                <a:solidFill>
                  <a:srgbClr val="E1E1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 algn="ctr" eaLnBrk="0" hangingPunct="0">
                    <a:lnSpc>
                      <a:spcPct val="95000"/>
                    </a:lnSpc>
                    <a:defRPr/>
                  </a:pPr>
                  <a:r>
                    <a:rPr lang="es-ES_tradnl" sz="2600" b="1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Tempus Sans ITC" pitchFamily="82" charset="0"/>
                    </a:rPr>
                    <a:t>Jerez</a:t>
                  </a:r>
                </a:p>
              </p:txBody>
            </p:sp>
            <p:sp>
              <p:nvSpPr>
                <p:cNvPr id="3091" name="Rectangle 99"/>
                <p:cNvSpPr>
                  <a:spLocks noChangeArrowheads="1"/>
                </p:cNvSpPr>
                <p:nvPr/>
              </p:nvSpPr>
              <p:spPr bwMode="auto">
                <a:xfrm>
                  <a:off x="4608" y="1864"/>
                  <a:ext cx="384" cy="144"/>
                </a:xfrm>
                <a:prstGeom prst="rect">
                  <a:avLst/>
                </a:prstGeom>
                <a:solidFill>
                  <a:srgbClr val="E1E1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092" name="Rectangle 100"/>
                <p:cNvSpPr>
                  <a:spLocks noChangeArrowheads="1"/>
                </p:cNvSpPr>
                <p:nvPr/>
              </p:nvSpPr>
              <p:spPr bwMode="auto">
                <a:xfrm>
                  <a:off x="4896" y="1336"/>
                  <a:ext cx="144" cy="144"/>
                </a:xfrm>
                <a:prstGeom prst="rect">
                  <a:avLst/>
                </a:prstGeom>
                <a:solidFill>
                  <a:srgbClr val="CDCD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093" name="Rectangle 101"/>
                <p:cNvSpPr>
                  <a:spLocks noChangeArrowheads="1"/>
                </p:cNvSpPr>
                <p:nvPr/>
              </p:nvSpPr>
              <p:spPr bwMode="auto">
                <a:xfrm>
                  <a:off x="5088" y="1672"/>
                  <a:ext cx="432" cy="192"/>
                </a:xfrm>
                <a:prstGeom prst="rect">
                  <a:avLst/>
                </a:prstGeom>
                <a:solidFill>
                  <a:srgbClr val="D5D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3094" name="Rectangle 102"/>
                <p:cNvSpPr>
                  <a:spLocks noChangeArrowheads="1"/>
                </p:cNvSpPr>
                <p:nvPr/>
              </p:nvSpPr>
              <p:spPr bwMode="auto">
                <a:xfrm>
                  <a:off x="5568" y="1672"/>
                  <a:ext cx="144" cy="192"/>
                </a:xfrm>
                <a:prstGeom prst="rect">
                  <a:avLst/>
                </a:prstGeom>
                <a:solidFill>
                  <a:srgbClr val="CDCD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3088" name="Text Box 103"/>
              <p:cNvSpPr txBox="1">
                <a:spLocks noChangeArrowheads="1"/>
              </p:cNvSpPr>
              <p:nvPr/>
            </p:nvSpPr>
            <p:spPr bwMode="auto">
              <a:xfrm>
                <a:off x="5232" y="-48"/>
                <a:ext cx="528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381000" indent="-381000" eaLnBrk="0" hangingPunct="0">
                  <a:lnSpc>
                    <a:spcPct val="110000"/>
                  </a:lnSpc>
                  <a:spcBef>
                    <a:spcPct val="50000"/>
                  </a:spcBef>
                  <a:buClr>
                    <a:srgbClr val="9999FF"/>
                  </a:buClr>
                </a:pPr>
                <a:r>
                  <a:rPr lang="es-ES_tradnl" sz="1600">
                    <a:latin typeface="AvantGarde Bk BT" pitchFamily="34" charset="0"/>
                  </a:rPr>
                  <a:t>today</a:t>
                </a:r>
              </a:p>
            </p:txBody>
          </p:sp>
          <p:sp>
            <p:nvSpPr>
              <p:cNvPr id="3089" name="Line 104"/>
              <p:cNvSpPr>
                <a:spLocks noChangeShapeType="1"/>
              </p:cNvSpPr>
              <p:nvPr/>
            </p:nvSpPr>
            <p:spPr bwMode="auto">
              <a:xfrm>
                <a:off x="5232" y="35"/>
                <a:ext cx="0" cy="576"/>
              </a:xfrm>
              <a:prstGeom prst="line">
                <a:avLst/>
              </a:prstGeom>
              <a:noFill/>
              <a:ln w="9525">
                <a:solidFill>
                  <a:srgbClr val="9933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368745" name="Text Box 105"/>
          <p:cNvSpPr txBox="1">
            <a:spLocks noChangeArrowheads="1"/>
          </p:cNvSpPr>
          <p:nvPr/>
        </p:nvSpPr>
        <p:spPr bwMode="auto">
          <a:xfrm>
            <a:off x="2133600" y="4876800"/>
            <a:ext cx="48006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81000" indent="-381000" algn="ctr" eaLnBrk="0" hangingPunct="0">
              <a:lnSpc>
                <a:spcPct val="110000"/>
              </a:lnSpc>
              <a:spcBef>
                <a:spcPct val="50000"/>
              </a:spcBef>
              <a:buClr>
                <a:srgbClr val="9999FF"/>
              </a:buClr>
              <a:defRPr/>
            </a:pPr>
            <a:r>
              <a:rPr lang="es-ES_tradnl" sz="4400"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Sherry = Jerez</a:t>
            </a:r>
          </a:p>
        </p:txBody>
      </p:sp>
      <p:graphicFrame>
        <p:nvGraphicFramePr>
          <p:cNvPr id="3074" name="Object 106"/>
          <p:cNvGraphicFramePr>
            <a:graphicFrameLocks noChangeAspect="1"/>
          </p:cNvGraphicFramePr>
          <p:nvPr/>
        </p:nvGraphicFramePr>
        <p:xfrm>
          <a:off x="0" y="76200"/>
          <a:ext cx="619125" cy="1143000"/>
        </p:xfrm>
        <a:graphic>
          <a:graphicData uri="http://schemas.openxmlformats.org/presentationml/2006/ole">
            <p:oleObj spid="_x0000_s3074" name="Image" r:id="rId5" imgW="4040946" imgH="7459230" progId="">
              <p:embed/>
            </p:oleObj>
          </a:graphicData>
        </a:graphic>
      </p:graphicFrame>
      <p:sp>
        <p:nvSpPr>
          <p:cNvPr id="3084" name="Text Box 107"/>
          <p:cNvSpPr txBox="1">
            <a:spLocks noChangeArrowheads="1"/>
          </p:cNvSpPr>
          <p:nvPr/>
        </p:nvSpPr>
        <p:spPr bwMode="auto">
          <a:xfrm>
            <a:off x="673100" y="76200"/>
            <a:ext cx="2778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3,000 years of history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8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745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7925" y="0"/>
            <a:ext cx="4156075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Object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13"/>
          <p:cNvSpPr txBox="1">
            <a:spLocks noChangeArrowheads="1"/>
          </p:cNvSpPr>
          <p:nvPr/>
        </p:nvSpPr>
        <p:spPr bwMode="auto">
          <a:xfrm>
            <a:off x="673100" y="30163"/>
            <a:ext cx="29606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b="1">
                <a:solidFill>
                  <a:srgbClr val="BFBFEF"/>
                </a:solidFill>
              </a:rPr>
              <a:t>3.000 years of history</a:t>
            </a:r>
          </a:p>
          <a:p>
            <a:pPr defTabSz="377825" eaLnBrk="0" hangingPunct="0"/>
            <a:endParaRPr lang="es-ES" sz="2000" b="1">
              <a:solidFill>
                <a:srgbClr val="BFBFEF"/>
              </a:solidFill>
              <a:latin typeface="AvantGarde Bk BT" pitchFamily="34" charset="0"/>
            </a:endParaRP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685800" y="771525"/>
            <a:ext cx="6000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pPr defTabSz="377825" eaLnBrk="0" hangingPunct="0">
              <a:defRPr/>
            </a:pPr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Early XIX</a:t>
            </a:r>
            <a:r>
              <a:rPr lang="es-ES_tradnl" sz="2800" baseline="30000">
                <a:solidFill>
                  <a:srgbClr val="E88A00"/>
                </a:solidFill>
                <a:latin typeface="AvantGarde Bk BT" pitchFamily="34" charset="0"/>
              </a:rPr>
              <a:t>th</a:t>
            </a:r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 C. – Sherry as we know it</a:t>
            </a:r>
            <a:endParaRPr lang="es-ES" sz="4800">
              <a:solidFill>
                <a:srgbClr val="E88A00"/>
              </a:solidFill>
              <a:latin typeface="Tempus Sans ITC" pitchFamily="82" charset="0"/>
            </a:endParaRPr>
          </a:p>
        </p:txBody>
      </p:sp>
      <p:pic>
        <p:nvPicPr>
          <p:cNvPr id="6147" name="Object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1481138"/>
            <a:ext cx="7467600" cy="424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rgbClr val="C0C0C0"/>
            </a:outerShdw>
          </a:effectLst>
        </p:spPr>
      </p:pic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838200" y="4038600"/>
            <a:ext cx="65532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111111"/>
            </a:outerShdw>
          </a:effectLst>
        </p:spPr>
        <p:txBody>
          <a:bodyPr>
            <a:spAutoFit/>
          </a:bodyPr>
          <a:lstStyle/>
          <a:p>
            <a:pPr marL="381000" indent="-381000" eaLnBrk="0" hangingPunct="0">
              <a:spcBef>
                <a:spcPct val="50000"/>
              </a:spcBef>
              <a:buClr>
                <a:schemeClr val="hlink"/>
              </a:buClr>
              <a:buSzPct val="125000"/>
              <a:buFont typeface="Wingdings" pitchFamily="2" charset="2"/>
              <a:buChar char="ü"/>
              <a:defRPr/>
            </a:pPr>
            <a:r>
              <a:rPr lang="es-ES_tradnl" sz="21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Abolition of the Vintners Guild.</a:t>
            </a:r>
          </a:p>
        </p:txBody>
      </p: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838200" y="4876800"/>
            <a:ext cx="762000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111111"/>
            </a:outerShdw>
          </a:effectLst>
        </p:spPr>
        <p:txBody>
          <a:bodyPr>
            <a:spAutoFit/>
          </a:bodyPr>
          <a:lstStyle/>
          <a:p>
            <a:pPr marL="381000" indent="-381000" eaLnBrk="0" hangingPunct="0">
              <a:spcBef>
                <a:spcPct val="50000"/>
              </a:spcBef>
              <a:buClr>
                <a:schemeClr val="hlink"/>
              </a:buClr>
              <a:buSzPct val="125000"/>
              <a:buFont typeface="Wingdings" pitchFamily="2" charset="2"/>
              <a:buChar char="ü"/>
              <a:defRPr/>
            </a:pPr>
            <a:r>
              <a:rPr lang="es-ES_tradnl" sz="21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Need of a consistent quality – birth of the “</a:t>
            </a:r>
            <a:r>
              <a:rPr lang="es-ES_tradnl" sz="2100" b="1" i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Solera</a:t>
            </a:r>
            <a:r>
              <a:rPr lang="es-ES_tradnl" sz="21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 system”</a:t>
            </a:r>
          </a:p>
        </p:txBody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838200" y="4419600"/>
            <a:ext cx="7239000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111111"/>
            </a:outerShdw>
          </a:effectLst>
        </p:spPr>
        <p:txBody>
          <a:bodyPr>
            <a:spAutoFit/>
          </a:bodyPr>
          <a:lstStyle/>
          <a:p>
            <a:pPr marL="381000" indent="-381000" eaLnBrk="0" hangingPunct="0">
              <a:spcBef>
                <a:spcPct val="50000"/>
              </a:spcBef>
              <a:buClr>
                <a:schemeClr val="hlink"/>
              </a:buClr>
              <a:buSzPct val="125000"/>
              <a:buFont typeface="Wingdings" pitchFamily="2" charset="2"/>
              <a:buChar char="ü"/>
              <a:defRPr/>
            </a:pPr>
            <a:r>
              <a:rPr lang="es-ES_tradnl" sz="21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Use of fortification as an oenological tool.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93" grpId="0" autoUpdateAnimBg="0"/>
      <p:bldP spid="24594" grpId="0" autoUpdateAnimBg="0"/>
      <p:bldP spid="24595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5527675" y="0"/>
          <a:ext cx="3616325" cy="5029200"/>
        </p:xfrm>
        <a:graphic>
          <a:graphicData uri="http://schemas.openxmlformats.org/presentationml/2006/ole">
            <p:oleObj spid="_x0000_s4098" name="Image" r:id="rId4" imgW="2274621" imgH="3164137" progId="">
              <p:embed/>
            </p:oleObj>
          </a:graphicData>
        </a:graphic>
      </p:graphicFrame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695325" y="4419600"/>
            <a:ext cx="6772275" cy="2305050"/>
            <a:chOff x="438" y="2784"/>
            <a:chExt cx="4266" cy="1452"/>
          </a:xfrm>
        </p:grpSpPr>
        <p:pic>
          <p:nvPicPr>
            <p:cNvPr id="411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52" y="2784"/>
              <a:ext cx="853" cy="1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20" name="Text Box 5"/>
            <p:cNvSpPr txBox="1">
              <a:spLocks noChangeArrowheads="1"/>
            </p:cNvSpPr>
            <p:nvPr/>
          </p:nvSpPr>
          <p:spPr bwMode="auto">
            <a:xfrm>
              <a:off x="438" y="3120"/>
              <a:ext cx="4266" cy="11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81000" indent="-381000" eaLnBrk="0" hangingPunct="0">
                <a:lnSpc>
                  <a:spcPct val="190000"/>
                </a:lnSpc>
                <a:spcBef>
                  <a:spcPct val="8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>
                  <a:latin typeface="AvantGarde Bk BT" pitchFamily="34" charset="0"/>
                </a:rPr>
                <a:t>VINAGRE DE JEREZ</a:t>
              </a:r>
            </a:p>
            <a:p>
              <a:pPr marL="381000" indent="-381000" eaLnBrk="0" hangingPunct="0">
                <a:lnSpc>
                  <a:spcPct val="190000"/>
                </a:lnSpc>
                <a:spcBef>
                  <a:spcPct val="80000"/>
                </a:spcBef>
                <a:buClr>
                  <a:srgbClr val="9999FF"/>
                </a:buClr>
                <a:buFontTx/>
                <a:buChar char="•"/>
              </a:pPr>
              <a:endParaRPr lang="es-ES_tradnl">
                <a:latin typeface="AvantGarde Bk BT" pitchFamily="34" charset="0"/>
              </a:endParaRPr>
            </a:p>
          </p:txBody>
        </p:sp>
      </p:grpSp>
      <p:graphicFrame>
        <p:nvGraphicFramePr>
          <p:cNvPr id="4099" name="Object 6"/>
          <p:cNvGraphicFramePr>
            <a:graphicFrameLocks noChangeAspect="1"/>
          </p:cNvGraphicFramePr>
          <p:nvPr/>
        </p:nvGraphicFramePr>
        <p:xfrm>
          <a:off x="0" y="76200"/>
          <a:ext cx="619125" cy="1143000"/>
        </p:xfrm>
        <a:graphic>
          <a:graphicData uri="http://schemas.openxmlformats.org/presentationml/2006/ole">
            <p:oleObj spid="_x0000_s4099" name="Image" r:id="rId6" imgW="4040946" imgH="7459230" progId="">
              <p:embed/>
            </p:oleObj>
          </a:graphicData>
        </a:graphic>
      </p:graphicFrame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685800" y="771525"/>
            <a:ext cx="39227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Three different D.O.´s...</a:t>
            </a:r>
            <a:endParaRPr lang="es-ES" sz="4800">
              <a:solidFill>
                <a:srgbClr val="E88A00"/>
              </a:solidFill>
              <a:latin typeface="Tempus Sans ITC" pitchFamily="82" charset="0"/>
            </a:endParaRP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95325" y="2895600"/>
            <a:ext cx="6772275" cy="2819400"/>
            <a:chOff x="438" y="1632"/>
            <a:chExt cx="4266" cy="1776"/>
          </a:xfrm>
        </p:grpSpPr>
        <p:grpSp>
          <p:nvGrpSpPr>
            <p:cNvPr id="4108" name="Group 9"/>
            <p:cNvGrpSpPr>
              <a:grpSpLocks/>
            </p:cNvGrpSpPr>
            <p:nvPr/>
          </p:nvGrpSpPr>
          <p:grpSpPr bwMode="auto">
            <a:xfrm>
              <a:off x="2880" y="1632"/>
              <a:ext cx="1248" cy="1776"/>
              <a:chOff x="864" y="-480"/>
              <a:chExt cx="3360" cy="4656"/>
            </a:xfrm>
          </p:grpSpPr>
          <p:grpSp>
            <p:nvGrpSpPr>
              <p:cNvPr id="4110" name="Group 10"/>
              <p:cNvGrpSpPr>
                <a:grpSpLocks/>
              </p:cNvGrpSpPr>
              <p:nvPr/>
            </p:nvGrpSpPr>
            <p:grpSpPr bwMode="auto">
              <a:xfrm>
                <a:off x="864" y="-480"/>
                <a:ext cx="3360" cy="4656"/>
                <a:chOff x="1040" y="672"/>
                <a:chExt cx="1840" cy="2736"/>
              </a:xfrm>
            </p:grpSpPr>
            <p:pic>
              <p:nvPicPr>
                <p:cNvPr id="4112" name="Picture 11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1040" y="912"/>
                  <a:ext cx="1840" cy="2425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4113" name="Group 12"/>
                <p:cNvGrpSpPr>
                  <a:grpSpLocks/>
                </p:cNvGrpSpPr>
                <p:nvPr/>
              </p:nvGrpSpPr>
              <p:grpSpPr bwMode="auto">
                <a:xfrm>
                  <a:off x="1920" y="672"/>
                  <a:ext cx="960" cy="2736"/>
                  <a:chOff x="1920" y="672"/>
                  <a:chExt cx="960" cy="2736"/>
                </a:xfrm>
              </p:grpSpPr>
              <p:sp>
                <p:nvSpPr>
                  <p:cNvPr id="4114" name="Freeform 13"/>
                  <p:cNvSpPr>
                    <a:spLocks/>
                  </p:cNvSpPr>
                  <p:nvPr/>
                </p:nvSpPr>
                <p:spPr bwMode="auto">
                  <a:xfrm>
                    <a:off x="2005" y="2205"/>
                    <a:ext cx="65" cy="511"/>
                  </a:xfrm>
                  <a:custGeom>
                    <a:avLst/>
                    <a:gdLst>
                      <a:gd name="T0" fmla="*/ 29 w 65"/>
                      <a:gd name="T1" fmla="*/ 168 h 511"/>
                      <a:gd name="T2" fmla="*/ 11 w 65"/>
                      <a:gd name="T3" fmla="*/ 189 h 511"/>
                      <a:gd name="T4" fmla="*/ 8 w 65"/>
                      <a:gd name="T5" fmla="*/ 243 h 511"/>
                      <a:gd name="T6" fmla="*/ 2 w 65"/>
                      <a:gd name="T7" fmla="*/ 279 h 511"/>
                      <a:gd name="T8" fmla="*/ 5 w 65"/>
                      <a:gd name="T9" fmla="*/ 315 h 511"/>
                      <a:gd name="T10" fmla="*/ 8 w 65"/>
                      <a:gd name="T11" fmla="*/ 504 h 511"/>
                      <a:gd name="T12" fmla="*/ 29 w 65"/>
                      <a:gd name="T13" fmla="*/ 501 h 511"/>
                      <a:gd name="T14" fmla="*/ 38 w 65"/>
                      <a:gd name="T15" fmla="*/ 468 h 511"/>
                      <a:gd name="T16" fmla="*/ 20 w 65"/>
                      <a:gd name="T17" fmla="*/ 414 h 511"/>
                      <a:gd name="T18" fmla="*/ 11 w 65"/>
                      <a:gd name="T19" fmla="*/ 357 h 511"/>
                      <a:gd name="T20" fmla="*/ 14 w 65"/>
                      <a:gd name="T21" fmla="*/ 315 h 511"/>
                      <a:gd name="T22" fmla="*/ 23 w 65"/>
                      <a:gd name="T23" fmla="*/ 249 h 511"/>
                      <a:gd name="T24" fmla="*/ 32 w 65"/>
                      <a:gd name="T25" fmla="*/ 168 h 511"/>
                      <a:gd name="T26" fmla="*/ 47 w 65"/>
                      <a:gd name="T27" fmla="*/ 132 h 511"/>
                      <a:gd name="T28" fmla="*/ 65 w 65"/>
                      <a:gd name="T29" fmla="*/ 15 h 511"/>
                      <a:gd name="T30" fmla="*/ 59 w 65"/>
                      <a:gd name="T31" fmla="*/ 0 h 511"/>
                      <a:gd name="T32" fmla="*/ 11 w 65"/>
                      <a:gd name="T33" fmla="*/ 195 h 511"/>
                      <a:gd name="T34" fmla="*/ 11 w 65"/>
                      <a:gd name="T35" fmla="*/ 147 h 511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w 65"/>
                      <a:gd name="T55" fmla="*/ 0 h 511"/>
                      <a:gd name="T56" fmla="*/ 65 w 65"/>
                      <a:gd name="T57" fmla="*/ 511 h 511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T54" t="T55" r="T56" b="T57"/>
                    <a:pathLst>
                      <a:path w="65" h="511">
                        <a:moveTo>
                          <a:pt x="29" y="168"/>
                        </a:moveTo>
                        <a:cubicBezTo>
                          <a:pt x="17" y="172"/>
                          <a:pt x="15" y="177"/>
                          <a:pt x="11" y="189"/>
                        </a:cubicBezTo>
                        <a:cubicBezTo>
                          <a:pt x="10" y="207"/>
                          <a:pt x="10" y="225"/>
                          <a:pt x="8" y="243"/>
                        </a:cubicBezTo>
                        <a:cubicBezTo>
                          <a:pt x="7" y="255"/>
                          <a:pt x="2" y="279"/>
                          <a:pt x="2" y="279"/>
                        </a:cubicBezTo>
                        <a:cubicBezTo>
                          <a:pt x="7" y="293"/>
                          <a:pt x="8" y="300"/>
                          <a:pt x="5" y="315"/>
                        </a:cubicBezTo>
                        <a:cubicBezTo>
                          <a:pt x="6" y="378"/>
                          <a:pt x="0" y="442"/>
                          <a:pt x="8" y="504"/>
                        </a:cubicBezTo>
                        <a:cubicBezTo>
                          <a:pt x="9" y="511"/>
                          <a:pt x="23" y="505"/>
                          <a:pt x="29" y="501"/>
                        </a:cubicBezTo>
                        <a:cubicBezTo>
                          <a:pt x="38" y="494"/>
                          <a:pt x="38" y="468"/>
                          <a:pt x="38" y="468"/>
                        </a:cubicBezTo>
                        <a:cubicBezTo>
                          <a:pt x="32" y="450"/>
                          <a:pt x="26" y="432"/>
                          <a:pt x="20" y="414"/>
                        </a:cubicBezTo>
                        <a:cubicBezTo>
                          <a:pt x="18" y="391"/>
                          <a:pt x="15" y="378"/>
                          <a:pt x="11" y="357"/>
                        </a:cubicBezTo>
                        <a:cubicBezTo>
                          <a:pt x="16" y="343"/>
                          <a:pt x="19" y="329"/>
                          <a:pt x="14" y="315"/>
                        </a:cubicBezTo>
                        <a:cubicBezTo>
                          <a:pt x="21" y="294"/>
                          <a:pt x="20" y="271"/>
                          <a:pt x="23" y="249"/>
                        </a:cubicBezTo>
                        <a:cubicBezTo>
                          <a:pt x="26" y="180"/>
                          <a:pt x="19" y="206"/>
                          <a:pt x="32" y="168"/>
                        </a:cubicBezTo>
                        <a:cubicBezTo>
                          <a:pt x="36" y="156"/>
                          <a:pt x="47" y="132"/>
                          <a:pt x="47" y="132"/>
                        </a:cubicBezTo>
                        <a:cubicBezTo>
                          <a:pt x="50" y="93"/>
                          <a:pt x="55" y="53"/>
                          <a:pt x="65" y="15"/>
                        </a:cubicBezTo>
                        <a:cubicBezTo>
                          <a:pt x="61" y="4"/>
                          <a:pt x="63" y="9"/>
                          <a:pt x="59" y="0"/>
                        </a:cubicBezTo>
                        <a:lnTo>
                          <a:pt x="11" y="195"/>
                        </a:lnTo>
                        <a:lnTo>
                          <a:pt x="11" y="147"/>
                        </a:lnTo>
                      </a:path>
                    </a:pathLst>
                  </a:custGeom>
                  <a:noFill/>
                  <a:ln w="12700" cmpd="sng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15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544" y="672"/>
                    <a:ext cx="336" cy="206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116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2400" y="2736"/>
                    <a:ext cx="96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117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1920" y="3312"/>
                    <a:ext cx="672" cy="96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4118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1968" y="816"/>
                    <a:ext cx="624" cy="960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</p:grpSp>
          <p:sp>
            <p:nvSpPr>
              <p:cNvPr id="4111" name="Line 18"/>
              <p:cNvSpPr>
                <a:spLocks noChangeShapeType="1"/>
              </p:cNvSpPr>
              <p:nvPr/>
            </p:nvSpPr>
            <p:spPr bwMode="auto">
              <a:xfrm flipH="1">
                <a:off x="2688" y="1920"/>
                <a:ext cx="144" cy="672"/>
              </a:xfrm>
              <a:prstGeom prst="line">
                <a:avLst/>
              </a:prstGeom>
              <a:noFill/>
              <a:ln w="1270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109" name="Text Box 19"/>
            <p:cNvSpPr txBox="1">
              <a:spLocks noChangeArrowheads="1"/>
            </p:cNvSpPr>
            <p:nvPr/>
          </p:nvSpPr>
          <p:spPr bwMode="auto">
            <a:xfrm>
              <a:off x="438" y="1920"/>
              <a:ext cx="4266" cy="9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81000" indent="-381000" eaLnBrk="0" hangingPunct="0">
                <a:lnSpc>
                  <a:spcPct val="190000"/>
                </a:lnSpc>
                <a:spcBef>
                  <a:spcPct val="8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>
                  <a:latin typeface="AvantGarde Bk BT" pitchFamily="34" charset="0"/>
                </a:rPr>
                <a:t>MANZANILLA – SANLÚCAR DE	   BARRAMEDA</a:t>
              </a:r>
            </a:p>
          </p:txBody>
        </p:sp>
      </p:grpSp>
      <p:sp>
        <p:nvSpPr>
          <p:cNvPr id="360468" name="Text Box 20"/>
          <p:cNvSpPr txBox="1">
            <a:spLocks noChangeArrowheads="1"/>
          </p:cNvSpPr>
          <p:nvPr/>
        </p:nvSpPr>
        <p:spPr bwMode="auto">
          <a:xfrm>
            <a:off x="2133600" y="1219200"/>
            <a:ext cx="48006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81000" indent="-381000" algn="ctr" eaLnBrk="0" hangingPunct="0">
              <a:lnSpc>
                <a:spcPct val="110000"/>
              </a:lnSpc>
              <a:spcBef>
                <a:spcPct val="50000"/>
              </a:spcBef>
              <a:buClr>
                <a:srgbClr val="9999FF"/>
              </a:buClr>
              <a:defRPr/>
            </a:pPr>
            <a:r>
              <a:rPr lang="es-ES_tradnl" b="1">
                <a:effectLst>
                  <a:outerShdw blurRad="38100" dist="38100" dir="2700000" algn="tl">
                    <a:srgbClr val="C0C0C0"/>
                  </a:outerShdw>
                </a:effectLst>
                <a:latin typeface="AvantGarde Bk BT" pitchFamily="34" charset="0"/>
              </a:rPr>
              <a:t>...with one single origin.</a:t>
            </a:r>
          </a:p>
        </p:txBody>
      </p:sp>
      <p:grpSp>
        <p:nvGrpSpPr>
          <p:cNvPr id="7" name="Group 21"/>
          <p:cNvGrpSpPr>
            <a:grpSpLocks/>
          </p:cNvGrpSpPr>
          <p:nvPr/>
        </p:nvGrpSpPr>
        <p:grpSpPr bwMode="auto">
          <a:xfrm>
            <a:off x="695325" y="1524000"/>
            <a:ext cx="6772275" cy="1752600"/>
            <a:chOff x="438" y="672"/>
            <a:chExt cx="4266" cy="1104"/>
          </a:xfrm>
        </p:grpSpPr>
        <p:sp>
          <p:nvSpPr>
            <p:cNvPr id="4106" name="Text Box 22"/>
            <p:cNvSpPr txBox="1">
              <a:spLocks noChangeArrowheads="1"/>
            </p:cNvSpPr>
            <p:nvPr/>
          </p:nvSpPr>
          <p:spPr bwMode="auto">
            <a:xfrm>
              <a:off x="438" y="672"/>
              <a:ext cx="4266" cy="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81000" indent="-381000" eaLnBrk="0" hangingPunct="0">
                <a:lnSpc>
                  <a:spcPct val="190000"/>
                </a:lnSpc>
                <a:spcBef>
                  <a:spcPct val="80000"/>
                </a:spcBef>
                <a:buClr>
                  <a:srgbClr val="9999FF"/>
                </a:buClr>
                <a:buFontTx/>
                <a:buChar char="•"/>
              </a:pPr>
              <a:r>
                <a:rPr lang="es-ES_tradnl">
                  <a:latin typeface="AvantGarde Bk BT" pitchFamily="34" charset="0"/>
                </a:rPr>
                <a:t>JEREZ-XÉRÈS-SHERRY</a:t>
              </a:r>
            </a:p>
          </p:txBody>
        </p:sp>
        <p:pic>
          <p:nvPicPr>
            <p:cNvPr id="4107" name="Picture 2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 flipV="1">
              <a:off x="738" y="1296"/>
              <a:ext cx="2238" cy="4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105" name="Text Box 24"/>
          <p:cNvSpPr txBox="1">
            <a:spLocks noChangeArrowheads="1"/>
          </p:cNvSpPr>
          <p:nvPr/>
        </p:nvSpPr>
        <p:spPr bwMode="auto">
          <a:xfrm>
            <a:off x="673100" y="76200"/>
            <a:ext cx="3667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The Denominations of Origin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04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046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7925" y="0"/>
            <a:ext cx="4156075" cy="543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0" y="76200"/>
          <a:ext cx="619125" cy="1143000"/>
        </p:xfrm>
        <a:graphic>
          <a:graphicData uri="http://schemas.openxmlformats.org/presentationml/2006/ole">
            <p:oleObj spid="_x0000_s5122" name="Image" r:id="rId5" imgW="4040946" imgH="7459230" progId="">
              <p:embed/>
            </p:oleObj>
          </a:graphicData>
        </a:graphic>
      </p:graphicFrame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685800" y="771525"/>
            <a:ext cx="4937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The key role of foreign traders</a:t>
            </a:r>
            <a:endParaRPr lang="es-ES" sz="4800">
              <a:solidFill>
                <a:srgbClr val="E88A00"/>
              </a:solidFill>
              <a:latin typeface="Tempus Sans ITC" pitchFamily="82" charset="0"/>
            </a:endParaRP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673100" y="76200"/>
            <a:ext cx="27781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3,000 years of history</a:t>
            </a: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05400" y="1638300"/>
            <a:ext cx="32766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85800" y="1524000"/>
            <a:ext cx="441960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1000" indent="-381000" eaLnBrk="0" hangingPunct="0">
              <a:spcBef>
                <a:spcPct val="25000"/>
              </a:spcBef>
              <a:buClr>
                <a:srgbClr val="9999FF"/>
              </a:buClr>
              <a:buFontTx/>
              <a:buChar char="•"/>
            </a:pPr>
            <a:r>
              <a:rPr lang="es-ES_tradnl" sz="2000">
                <a:latin typeface="AvantGarde Bk BT" pitchFamily="34" charset="0"/>
              </a:rPr>
              <a:t>Numerous traders (mainly British) established themselves in the region</a:t>
            </a:r>
          </a:p>
          <a:p>
            <a:pPr marL="381000" indent="-381000" eaLnBrk="0" hangingPunct="0">
              <a:spcBef>
                <a:spcPct val="25000"/>
              </a:spcBef>
              <a:buClr>
                <a:srgbClr val="9999FF"/>
              </a:buClr>
              <a:buFontTx/>
              <a:buChar char="•"/>
            </a:pPr>
            <a:r>
              <a:rPr lang="es-ES_tradnl" sz="2000">
                <a:latin typeface="AvantGarde Bk BT" pitchFamily="34" charset="0"/>
              </a:rPr>
              <a:t>Association with local shippers and growers.</a:t>
            </a:r>
          </a:p>
          <a:p>
            <a:pPr marL="381000" indent="-381000" eaLnBrk="0" hangingPunct="0">
              <a:spcBef>
                <a:spcPct val="25000"/>
              </a:spcBef>
              <a:buClr>
                <a:srgbClr val="9999FF"/>
              </a:buClr>
              <a:buFontTx/>
              <a:buChar char="•"/>
            </a:pPr>
            <a:r>
              <a:rPr lang="es-ES_tradnl" sz="2000">
                <a:latin typeface="AvantGarde Bk BT" pitchFamily="34" charset="0"/>
              </a:rPr>
              <a:t>Increasing pressure to liberalise the trade.</a:t>
            </a:r>
          </a:p>
          <a:p>
            <a:pPr marL="381000" indent="-381000" eaLnBrk="0" hangingPunct="0">
              <a:spcBef>
                <a:spcPct val="25000"/>
              </a:spcBef>
              <a:buClr>
                <a:srgbClr val="9999FF"/>
              </a:buClr>
            </a:pPr>
            <a:r>
              <a:rPr lang="es-ES_tradnl" sz="2800">
                <a:solidFill>
                  <a:srgbClr val="FF9900"/>
                </a:solidFill>
                <a:latin typeface="AvantGarde Bk BT" pitchFamily="34" charset="0"/>
              </a:rPr>
              <a:t>In the U.K.</a:t>
            </a:r>
          </a:p>
          <a:p>
            <a:pPr marL="381000" indent="-381000" eaLnBrk="0" hangingPunct="0">
              <a:spcBef>
                <a:spcPct val="25000"/>
              </a:spcBef>
              <a:buClr>
                <a:srgbClr val="9999FF"/>
              </a:buClr>
              <a:buFontTx/>
              <a:buChar char="•"/>
            </a:pPr>
            <a:r>
              <a:rPr lang="es-ES_tradnl" sz="2000">
                <a:latin typeface="AvantGarde Bk BT" pitchFamily="34" charset="0"/>
              </a:rPr>
              <a:t>Become a firm favourite over the Centuries, mentioned by Shakespeare, Dickens, etc.</a:t>
            </a:r>
          </a:p>
          <a:p>
            <a:pPr marL="381000" indent="-381000" eaLnBrk="0" hangingPunct="0">
              <a:spcBef>
                <a:spcPct val="25000"/>
              </a:spcBef>
              <a:buClr>
                <a:srgbClr val="9999FF"/>
              </a:buClr>
              <a:buFontTx/>
              <a:buChar char="•"/>
            </a:pPr>
            <a:r>
              <a:rPr lang="es-ES_tradnl" sz="2000">
                <a:latin typeface="AvantGarde Bk BT" pitchFamily="34" charset="0"/>
              </a:rPr>
              <a:t>Poet Laureate’s rewarded with it!</a:t>
            </a:r>
          </a:p>
          <a:p>
            <a:pPr marL="381000" indent="-381000" eaLnBrk="0" hangingPunct="0">
              <a:spcBef>
                <a:spcPct val="25000"/>
              </a:spcBef>
              <a:buClr>
                <a:srgbClr val="9999FF"/>
              </a:buClr>
              <a:buFontTx/>
              <a:buChar char="•"/>
            </a:pPr>
            <a:endParaRPr lang="es-ES_tradnl" sz="2000">
              <a:latin typeface="AvantGarde Bk B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38" y="0"/>
            <a:ext cx="3929062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Object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6200"/>
            <a:ext cx="6191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Object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975"/>
            <a:ext cx="91440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rgbClr val="DDDDDD">
                <a:alpha val="50000"/>
              </a:srgbClr>
            </a:outerShdw>
          </a:effectLst>
        </p:spPr>
      </p:pic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838200" y="3581400"/>
            <a:ext cx="7696200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lIns="92075" tIns="46038" rIns="92075" bIns="46038">
            <a:spAutoFit/>
          </a:bodyPr>
          <a:lstStyle/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s-ES_tradnl" sz="2000" b="1">
                <a:solidFill>
                  <a:schemeClr val="bg1"/>
                </a:solidFill>
                <a:latin typeface="AvantGarde Bk BT" pitchFamily="34" charset="0"/>
              </a:rPr>
              <a:t>Very high levels of sunlight (300 days of sunshine per annum).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s-ES_tradnl" sz="2000" b="1">
                <a:solidFill>
                  <a:schemeClr val="bg1"/>
                </a:solidFill>
                <a:latin typeface="AvantGarde Bk BT" pitchFamily="34" charset="0"/>
              </a:rPr>
              <a:t>Mild winters (4º C) and very extreme summers (40º C).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s-ES_tradnl" sz="2000" b="1">
                <a:solidFill>
                  <a:schemeClr val="bg1"/>
                </a:solidFill>
                <a:latin typeface="AvantGarde Bk BT" pitchFamily="34" charset="0"/>
              </a:rPr>
              <a:t>Average rainfall of approx. 620 litres per square metre.</a:t>
            </a:r>
          </a:p>
          <a:p>
            <a:pPr marL="381000" indent="-381000" defTabSz="762000" eaLnBrk="0" hangingPunct="0">
              <a:lnSpc>
                <a:spcPct val="90000"/>
              </a:lnSpc>
              <a:spcBef>
                <a:spcPct val="50000"/>
              </a:spcBef>
              <a:buFontTx/>
              <a:buChar char="•"/>
              <a:defRPr/>
            </a:pPr>
            <a:r>
              <a:rPr lang="es-ES_tradnl" sz="2000" b="1">
                <a:solidFill>
                  <a:schemeClr val="bg1"/>
                </a:solidFill>
                <a:latin typeface="AvantGarde Bk BT" pitchFamily="34" charset="0"/>
              </a:rPr>
              <a:t>Key influence of the predominant winds: </a:t>
            </a:r>
            <a:r>
              <a:rPr lang="es-ES_tradnl" sz="2000" b="1" i="1" u="sng">
                <a:solidFill>
                  <a:schemeClr val="bg1"/>
                </a:solidFill>
                <a:latin typeface="AvantGarde Bk BT" pitchFamily="34" charset="0"/>
              </a:rPr>
              <a:t>Levante</a:t>
            </a:r>
            <a:r>
              <a:rPr lang="es-ES_tradnl" sz="2000" b="1" i="1">
                <a:solidFill>
                  <a:schemeClr val="bg1"/>
                </a:solidFill>
                <a:latin typeface="AvantGarde Bk BT" pitchFamily="34" charset="0"/>
              </a:rPr>
              <a:t> </a:t>
            </a:r>
            <a:r>
              <a:rPr lang="es-ES_tradnl" sz="2000" b="1">
                <a:solidFill>
                  <a:schemeClr val="bg1"/>
                </a:solidFill>
                <a:latin typeface="AvantGarde Bk BT" pitchFamily="34" charset="0"/>
              </a:rPr>
              <a:t>(east) and </a:t>
            </a:r>
            <a:r>
              <a:rPr lang="es-ES_tradnl" sz="2000" b="1" i="1" u="sng">
                <a:solidFill>
                  <a:schemeClr val="bg1"/>
                </a:solidFill>
                <a:latin typeface="AvantGarde Bk BT" pitchFamily="34" charset="0"/>
              </a:rPr>
              <a:t>Poniente</a:t>
            </a:r>
            <a:r>
              <a:rPr lang="es-ES_tradnl" sz="2000" b="1">
                <a:solidFill>
                  <a:schemeClr val="bg1"/>
                </a:solidFill>
                <a:latin typeface="AvantGarde Bk BT" pitchFamily="34" charset="0"/>
              </a:rPr>
              <a:t> (west).</a:t>
            </a:r>
          </a:p>
        </p:txBody>
      </p:sp>
      <p:sp>
        <p:nvSpPr>
          <p:cNvPr id="27654" name="Text Box 14"/>
          <p:cNvSpPr txBox="1">
            <a:spLocks noChangeArrowheads="1"/>
          </p:cNvSpPr>
          <p:nvPr/>
        </p:nvSpPr>
        <p:spPr bwMode="auto">
          <a:xfrm>
            <a:off x="685800" y="762000"/>
            <a:ext cx="34099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_tradnl" sz="2800">
                <a:solidFill>
                  <a:srgbClr val="E88A00"/>
                </a:solidFill>
                <a:latin typeface="AvantGarde Bk BT" pitchFamily="34" charset="0"/>
              </a:rPr>
              <a:t>Main climatic factors</a:t>
            </a:r>
            <a:endParaRPr lang="es-ES" sz="2800">
              <a:solidFill>
                <a:srgbClr val="E88A00"/>
              </a:solidFill>
              <a:latin typeface="AvantGarde Bk BT" pitchFamily="34" charset="0"/>
            </a:endParaRPr>
          </a:p>
        </p:txBody>
      </p:sp>
      <p:sp>
        <p:nvSpPr>
          <p:cNvPr id="27655" name="Text Box 18"/>
          <p:cNvSpPr txBox="1">
            <a:spLocks noChangeArrowheads="1"/>
          </p:cNvSpPr>
          <p:nvPr/>
        </p:nvSpPr>
        <p:spPr bwMode="auto">
          <a:xfrm>
            <a:off x="673100" y="76200"/>
            <a:ext cx="262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77825" eaLnBrk="0" hangingPunct="0"/>
            <a:r>
              <a:rPr lang="es-ES" sz="2000" b="1">
                <a:solidFill>
                  <a:srgbClr val="BFBFEF"/>
                </a:solidFill>
                <a:latin typeface="AvantGarde Bk BT" pitchFamily="34" charset="0"/>
              </a:rPr>
              <a:t>a very special origin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7224</TotalTime>
  <Words>2361</Words>
  <Application>Microsoft Office PowerPoint</Application>
  <PresentationFormat>On-screen Show (4:3)</PresentationFormat>
  <Paragraphs>432</Paragraphs>
  <Slides>44</Slides>
  <Notes>21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47" baseType="lpstr">
      <vt:lpstr>Diseño predeterminado</vt:lpstr>
      <vt:lpstr>Photo Editor Photo</vt:lpstr>
      <vt:lpstr>Image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</vt:vector>
  </TitlesOfParts>
  <Company>CONSEJO REGULADOR JEREZ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cesar</dc:creator>
  <cp:lastModifiedBy>Graham Hines</cp:lastModifiedBy>
  <cp:revision>209</cp:revision>
  <dcterms:created xsi:type="dcterms:W3CDTF">2004-08-18T12:49:46Z</dcterms:created>
  <dcterms:modified xsi:type="dcterms:W3CDTF">2012-09-25T09:09:11Z</dcterms:modified>
</cp:coreProperties>
</file>